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86" r:id="rId2"/>
    <p:sldId id="291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89" r:id="rId11"/>
    <p:sldId id="265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88" r:id="rId21"/>
    <p:sldId id="287" r:id="rId22"/>
    <p:sldId id="290" r:id="rId23"/>
    <p:sldId id="279" r:id="rId24"/>
    <p:sldId id="282" r:id="rId25"/>
    <p:sldId id="283" r:id="rId26"/>
    <p:sldId id="284" r:id="rId27"/>
    <p:sldId id="285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D0E995-7498-4209-B347-98C238536D94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78C6618-280E-4CD3-AB15-1BC301F4AFFE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 w="38100"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3600" dirty="0"/>
            <a:t>Будь здоров без докторов</a:t>
          </a:r>
        </a:p>
      </dgm:t>
    </dgm:pt>
    <dgm:pt modelId="{50CDF14D-A607-48BB-A02F-B11BA05D4AC1}" type="parTrans" cxnId="{85C48A88-69C9-489A-B069-7673A6C55E1E}">
      <dgm:prSet/>
      <dgm:spPr/>
      <dgm:t>
        <a:bodyPr/>
        <a:lstStyle/>
        <a:p>
          <a:endParaRPr lang="ru-RU"/>
        </a:p>
      </dgm:t>
    </dgm:pt>
    <dgm:pt modelId="{70F965CB-CB8C-4B21-9676-2478A1A158C0}" type="sibTrans" cxnId="{85C48A88-69C9-489A-B069-7673A6C55E1E}">
      <dgm:prSet/>
      <dgm:spPr/>
      <dgm:t>
        <a:bodyPr/>
        <a:lstStyle/>
        <a:p>
          <a:endParaRPr lang="ru-RU"/>
        </a:p>
      </dgm:t>
    </dgm:pt>
    <dgm:pt modelId="{B5661588-3AF2-4BDE-AE2F-F00712AD5A22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 w="38100"/>
      </dgm:spPr>
      <dgm:t>
        <a:bodyPr vert="vert270"/>
        <a:lstStyle/>
        <a:p>
          <a:r>
            <a:rPr lang="ru-RU" sz="2000" dirty="0"/>
            <a:t>проведение сюжетных физкультурных занятий</a:t>
          </a:r>
        </a:p>
      </dgm:t>
    </dgm:pt>
    <dgm:pt modelId="{8C4EF2B6-D2F2-40B1-B34E-86FFAB2E0484}" type="parTrans" cxnId="{EA86D261-4B8D-4DD2-9E30-6C45AF5073BB}">
      <dgm:prSet/>
      <dgm:spPr/>
      <dgm:t>
        <a:bodyPr/>
        <a:lstStyle/>
        <a:p>
          <a:endParaRPr lang="ru-RU"/>
        </a:p>
      </dgm:t>
    </dgm:pt>
    <dgm:pt modelId="{EC609AF5-6E56-451D-8B87-C9C9AFD0B991}" type="sibTrans" cxnId="{EA86D261-4B8D-4DD2-9E30-6C45AF5073BB}">
      <dgm:prSet/>
      <dgm:spPr/>
      <dgm:t>
        <a:bodyPr/>
        <a:lstStyle/>
        <a:p>
          <a:endParaRPr lang="ru-RU"/>
        </a:p>
      </dgm:t>
    </dgm:pt>
    <dgm:pt modelId="{2F258B98-D117-4FB7-A777-EAA03E971DE1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 w="38100"/>
      </dgm:spPr>
      <dgm:t>
        <a:bodyPr vert="vert270"/>
        <a:lstStyle/>
        <a:p>
          <a:r>
            <a:rPr lang="ru-RU" sz="2000" dirty="0" smtClean="0"/>
            <a:t>викторина</a:t>
          </a:r>
          <a:endParaRPr lang="ru-RU" sz="2000" dirty="0"/>
        </a:p>
      </dgm:t>
    </dgm:pt>
    <dgm:pt modelId="{1AB2B36B-587E-4E42-BF9E-E133A16D448A}" type="parTrans" cxnId="{E919A73B-521F-41CB-8E9E-F280BBD92B3A}">
      <dgm:prSet/>
      <dgm:spPr/>
      <dgm:t>
        <a:bodyPr/>
        <a:lstStyle/>
        <a:p>
          <a:endParaRPr lang="ru-RU"/>
        </a:p>
      </dgm:t>
    </dgm:pt>
    <dgm:pt modelId="{27511E7E-3F7C-4FD4-9F23-5C849A087CAF}" type="sibTrans" cxnId="{E919A73B-521F-41CB-8E9E-F280BBD92B3A}">
      <dgm:prSet/>
      <dgm:spPr/>
      <dgm:t>
        <a:bodyPr/>
        <a:lstStyle/>
        <a:p>
          <a:endParaRPr lang="ru-RU"/>
        </a:p>
      </dgm:t>
    </dgm:pt>
    <dgm:pt modelId="{753D4854-6C4B-468A-BF32-2563F379D94C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 w="38100"/>
      </dgm:spPr>
      <dgm:t>
        <a:bodyPr vert="vert270"/>
        <a:lstStyle/>
        <a:p>
          <a:r>
            <a:rPr lang="ru-RU" sz="2000" dirty="0"/>
            <a:t>нестандартное физкультурное оборудование</a:t>
          </a:r>
        </a:p>
      </dgm:t>
    </dgm:pt>
    <dgm:pt modelId="{BE08629B-20DC-4249-AD62-2C9B12990963}" type="parTrans" cxnId="{7B971984-9E27-45BF-BC9C-A5C5CA46FC48}">
      <dgm:prSet/>
      <dgm:spPr/>
      <dgm:t>
        <a:bodyPr/>
        <a:lstStyle/>
        <a:p>
          <a:endParaRPr lang="ru-RU"/>
        </a:p>
      </dgm:t>
    </dgm:pt>
    <dgm:pt modelId="{B4BC3D34-0C4A-4ED3-A610-B342BD18BBC8}" type="sibTrans" cxnId="{7B971984-9E27-45BF-BC9C-A5C5CA46FC48}">
      <dgm:prSet/>
      <dgm:spPr/>
      <dgm:t>
        <a:bodyPr/>
        <a:lstStyle/>
        <a:p>
          <a:endParaRPr lang="ru-RU"/>
        </a:p>
      </dgm:t>
    </dgm:pt>
    <dgm:pt modelId="{FAD8A4A8-931C-40C2-AD17-C1DBE18EE37C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 w="38100"/>
      </dgm:spPr>
      <dgm:t>
        <a:bodyPr vert="vert270"/>
        <a:lstStyle/>
        <a:p>
          <a:r>
            <a:rPr lang="en-US" sz="2000" dirty="0" smtClean="0"/>
            <a:t>Smart </a:t>
          </a:r>
          <a:r>
            <a:rPr lang="ru-RU" sz="2000" dirty="0" smtClean="0"/>
            <a:t>игры</a:t>
          </a:r>
          <a:endParaRPr lang="ru-RU" sz="2000" dirty="0"/>
        </a:p>
      </dgm:t>
    </dgm:pt>
    <dgm:pt modelId="{85AEF7A8-30F4-4924-863C-6503E5181BCB}" type="parTrans" cxnId="{68D79660-EDD6-410F-A008-194B92A41E29}">
      <dgm:prSet/>
      <dgm:spPr/>
      <dgm:t>
        <a:bodyPr/>
        <a:lstStyle/>
        <a:p>
          <a:endParaRPr lang="ru-RU"/>
        </a:p>
      </dgm:t>
    </dgm:pt>
    <dgm:pt modelId="{FF6AA03D-53F4-47C3-B323-5219834B9044}" type="sibTrans" cxnId="{68D79660-EDD6-410F-A008-194B92A41E29}">
      <dgm:prSet/>
      <dgm:spPr/>
      <dgm:t>
        <a:bodyPr/>
        <a:lstStyle/>
        <a:p>
          <a:endParaRPr lang="ru-RU"/>
        </a:p>
      </dgm:t>
    </dgm:pt>
    <dgm:pt modelId="{E1BDFF83-1C15-4245-8C48-31EC7A54F998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 w="38100"/>
      </dgm:spPr>
      <dgm:t>
        <a:bodyPr vert="vert270"/>
        <a:lstStyle/>
        <a:p>
          <a:r>
            <a:rPr lang="ru-RU" sz="2000" dirty="0"/>
            <a:t>закаляемся дома</a:t>
          </a:r>
        </a:p>
      </dgm:t>
    </dgm:pt>
    <dgm:pt modelId="{4B4BF5E3-2A69-4BE4-979C-B04201ECFB06}" type="parTrans" cxnId="{03788233-162E-4B21-A3FE-5C6A7FD8C8D2}">
      <dgm:prSet/>
      <dgm:spPr/>
      <dgm:t>
        <a:bodyPr/>
        <a:lstStyle/>
        <a:p>
          <a:endParaRPr lang="ru-RU"/>
        </a:p>
      </dgm:t>
    </dgm:pt>
    <dgm:pt modelId="{7D0C1C11-920D-486E-8469-0E308B425E18}" type="sibTrans" cxnId="{03788233-162E-4B21-A3FE-5C6A7FD8C8D2}">
      <dgm:prSet/>
      <dgm:spPr/>
      <dgm:t>
        <a:bodyPr/>
        <a:lstStyle/>
        <a:p>
          <a:endParaRPr lang="ru-RU"/>
        </a:p>
      </dgm:t>
    </dgm:pt>
    <dgm:pt modelId="{D3D8255A-359A-4CBD-8FD7-1A32CFC9CC19}" type="pres">
      <dgm:prSet presAssocID="{8ED0E995-7498-4209-B347-98C238536D9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F89F55C-E080-4B93-A71F-34C4AB4B5311}" type="pres">
      <dgm:prSet presAssocID="{A78C6618-280E-4CD3-AB15-1BC301F4AFFE}" presName="hierRoot1" presStyleCnt="0">
        <dgm:presLayoutVars>
          <dgm:hierBranch val="init"/>
        </dgm:presLayoutVars>
      </dgm:prSet>
      <dgm:spPr/>
    </dgm:pt>
    <dgm:pt modelId="{35A7BB75-C5CD-49F0-8842-538C86711BA2}" type="pres">
      <dgm:prSet presAssocID="{A78C6618-280E-4CD3-AB15-1BC301F4AFFE}" presName="rootComposite1" presStyleCnt="0"/>
      <dgm:spPr/>
    </dgm:pt>
    <dgm:pt modelId="{76B69643-BA98-4826-8667-D9BD6D658EB3}" type="pres">
      <dgm:prSet presAssocID="{A78C6618-280E-4CD3-AB15-1BC301F4AFFE}" presName="rootText1" presStyleLbl="node0" presStyleIdx="0" presStyleCnt="1" custScaleX="534377" custScaleY="252973" custLinFactNeighborX="2439" custLinFactNeighborY="-79825">
        <dgm:presLayoutVars>
          <dgm:chPref val="3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  <dgm:pt modelId="{75C91D09-04F3-47A7-808B-031C8FA3862A}" type="pres">
      <dgm:prSet presAssocID="{A78C6618-280E-4CD3-AB15-1BC301F4AFF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04EB7E9-BBC7-4C28-A481-652619AC8097}" type="pres">
      <dgm:prSet presAssocID="{A78C6618-280E-4CD3-AB15-1BC301F4AFFE}" presName="hierChild2" presStyleCnt="0"/>
      <dgm:spPr/>
    </dgm:pt>
    <dgm:pt modelId="{C5535B95-6A59-4B17-8F18-E12D5014F8AA}" type="pres">
      <dgm:prSet presAssocID="{8C4EF2B6-D2F2-40B1-B34E-86FFAB2E0484}" presName="Name37" presStyleLbl="parChTrans1D2" presStyleIdx="0" presStyleCnt="5"/>
      <dgm:spPr/>
      <dgm:t>
        <a:bodyPr/>
        <a:lstStyle/>
        <a:p>
          <a:endParaRPr lang="ru-RU"/>
        </a:p>
      </dgm:t>
    </dgm:pt>
    <dgm:pt modelId="{717F60B4-EAF3-46FA-ABD0-9B20881595ED}" type="pres">
      <dgm:prSet presAssocID="{B5661588-3AF2-4BDE-AE2F-F00712AD5A22}" presName="hierRoot2" presStyleCnt="0">
        <dgm:presLayoutVars>
          <dgm:hierBranch val="init"/>
        </dgm:presLayoutVars>
      </dgm:prSet>
      <dgm:spPr/>
    </dgm:pt>
    <dgm:pt modelId="{1AB90CFE-C1CC-4D51-8DF2-A8DA3FBD7128}" type="pres">
      <dgm:prSet presAssocID="{B5661588-3AF2-4BDE-AE2F-F00712AD5A22}" presName="rootComposite" presStyleCnt="0"/>
      <dgm:spPr/>
    </dgm:pt>
    <dgm:pt modelId="{5E7A253B-8633-4128-9939-E6FA825375E7}" type="pres">
      <dgm:prSet presAssocID="{B5661588-3AF2-4BDE-AE2F-F00712AD5A22}" presName="rootText" presStyleLbl="node2" presStyleIdx="0" presStyleCnt="5" custScaleX="130941" custScaleY="421400" custLinFactNeighborX="-603" custLinFactNeighborY="-1348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AC4581E-3E0B-4D4D-867A-318E83E8DE4A}" type="pres">
      <dgm:prSet presAssocID="{B5661588-3AF2-4BDE-AE2F-F00712AD5A22}" presName="rootConnector" presStyleLbl="node2" presStyleIdx="0" presStyleCnt="5"/>
      <dgm:spPr/>
      <dgm:t>
        <a:bodyPr/>
        <a:lstStyle/>
        <a:p>
          <a:endParaRPr lang="ru-RU"/>
        </a:p>
      </dgm:t>
    </dgm:pt>
    <dgm:pt modelId="{EF780CDB-D250-411D-9D1B-7B60700A20EF}" type="pres">
      <dgm:prSet presAssocID="{B5661588-3AF2-4BDE-AE2F-F00712AD5A22}" presName="hierChild4" presStyleCnt="0"/>
      <dgm:spPr/>
    </dgm:pt>
    <dgm:pt modelId="{C6F21740-909C-4FC8-9984-D50383F1D461}" type="pres">
      <dgm:prSet presAssocID="{B5661588-3AF2-4BDE-AE2F-F00712AD5A22}" presName="hierChild5" presStyleCnt="0"/>
      <dgm:spPr/>
    </dgm:pt>
    <dgm:pt modelId="{66F296A4-DCD7-4437-848A-2EC0906C9416}" type="pres">
      <dgm:prSet presAssocID="{1AB2B36B-587E-4E42-BF9E-E133A16D448A}" presName="Name37" presStyleLbl="parChTrans1D2" presStyleIdx="1" presStyleCnt="5"/>
      <dgm:spPr/>
      <dgm:t>
        <a:bodyPr/>
        <a:lstStyle/>
        <a:p>
          <a:endParaRPr lang="ru-RU"/>
        </a:p>
      </dgm:t>
    </dgm:pt>
    <dgm:pt modelId="{666A1C5C-E862-405D-BA6A-02D889F501D1}" type="pres">
      <dgm:prSet presAssocID="{2F258B98-D117-4FB7-A777-EAA03E971DE1}" presName="hierRoot2" presStyleCnt="0">
        <dgm:presLayoutVars>
          <dgm:hierBranch val="init"/>
        </dgm:presLayoutVars>
      </dgm:prSet>
      <dgm:spPr/>
    </dgm:pt>
    <dgm:pt modelId="{50C24645-E788-433E-92EF-107E8A2246F7}" type="pres">
      <dgm:prSet presAssocID="{2F258B98-D117-4FB7-A777-EAA03E971DE1}" presName="rootComposite" presStyleCnt="0"/>
      <dgm:spPr/>
    </dgm:pt>
    <dgm:pt modelId="{69A2F363-CD90-40EC-B80D-32EC03ACE7DE}" type="pres">
      <dgm:prSet presAssocID="{2F258B98-D117-4FB7-A777-EAA03E971DE1}" presName="rootText" presStyleLbl="node2" presStyleIdx="1" presStyleCnt="5" custScaleX="157215" custScaleY="390805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A1C7BEE-983A-41CD-B54E-94C1502A973C}" type="pres">
      <dgm:prSet presAssocID="{2F258B98-D117-4FB7-A777-EAA03E971DE1}" presName="rootConnector" presStyleLbl="node2" presStyleIdx="1" presStyleCnt="5"/>
      <dgm:spPr/>
      <dgm:t>
        <a:bodyPr/>
        <a:lstStyle/>
        <a:p>
          <a:endParaRPr lang="ru-RU"/>
        </a:p>
      </dgm:t>
    </dgm:pt>
    <dgm:pt modelId="{88DCCF34-6E4B-4419-BC69-6D6ECB8AB4E1}" type="pres">
      <dgm:prSet presAssocID="{2F258B98-D117-4FB7-A777-EAA03E971DE1}" presName="hierChild4" presStyleCnt="0"/>
      <dgm:spPr/>
    </dgm:pt>
    <dgm:pt modelId="{EAFD5ED8-586A-4DC9-A23A-76B3AFA30A8E}" type="pres">
      <dgm:prSet presAssocID="{2F258B98-D117-4FB7-A777-EAA03E971DE1}" presName="hierChild5" presStyleCnt="0"/>
      <dgm:spPr/>
    </dgm:pt>
    <dgm:pt modelId="{0C43C742-21D1-45E0-80F4-0E9BDE865F17}" type="pres">
      <dgm:prSet presAssocID="{BE08629B-20DC-4249-AD62-2C9B12990963}" presName="Name37" presStyleLbl="parChTrans1D2" presStyleIdx="2" presStyleCnt="5"/>
      <dgm:spPr/>
      <dgm:t>
        <a:bodyPr/>
        <a:lstStyle/>
        <a:p>
          <a:endParaRPr lang="ru-RU"/>
        </a:p>
      </dgm:t>
    </dgm:pt>
    <dgm:pt modelId="{5A6C017B-CA9F-45E1-BAD5-097E1E148D8E}" type="pres">
      <dgm:prSet presAssocID="{753D4854-6C4B-468A-BF32-2563F379D94C}" presName="hierRoot2" presStyleCnt="0">
        <dgm:presLayoutVars>
          <dgm:hierBranch val="init"/>
        </dgm:presLayoutVars>
      </dgm:prSet>
      <dgm:spPr/>
    </dgm:pt>
    <dgm:pt modelId="{F5A75EA6-8F03-46D9-B28D-7D20572D3A70}" type="pres">
      <dgm:prSet presAssocID="{753D4854-6C4B-468A-BF32-2563F379D94C}" presName="rootComposite" presStyleCnt="0"/>
      <dgm:spPr/>
    </dgm:pt>
    <dgm:pt modelId="{A8DFDCEC-98AD-4886-B57E-CFB3EDB19FAD}" type="pres">
      <dgm:prSet presAssocID="{753D4854-6C4B-468A-BF32-2563F379D94C}" presName="rootText" presStyleLbl="node2" presStyleIdx="2" presStyleCnt="5" custScaleX="210508" custScaleY="467602" custLinFactNeighborX="3200" custLinFactNeighborY="3352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8CBE5E5-4DE4-4A5D-8400-134C32E6A83F}" type="pres">
      <dgm:prSet presAssocID="{753D4854-6C4B-468A-BF32-2563F379D94C}" presName="rootConnector" presStyleLbl="node2" presStyleIdx="2" presStyleCnt="5"/>
      <dgm:spPr/>
      <dgm:t>
        <a:bodyPr/>
        <a:lstStyle/>
        <a:p>
          <a:endParaRPr lang="ru-RU"/>
        </a:p>
      </dgm:t>
    </dgm:pt>
    <dgm:pt modelId="{53F97F24-B8AD-41F0-BEB8-CBDFC58033FE}" type="pres">
      <dgm:prSet presAssocID="{753D4854-6C4B-468A-BF32-2563F379D94C}" presName="hierChild4" presStyleCnt="0"/>
      <dgm:spPr/>
    </dgm:pt>
    <dgm:pt modelId="{4C4B6FBF-0941-4E86-AA03-2ADBA3E32391}" type="pres">
      <dgm:prSet presAssocID="{753D4854-6C4B-468A-BF32-2563F379D94C}" presName="hierChild5" presStyleCnt="0"/>
      <dgm:spPr/>
    </dgm:pt>
    <dgm:pt modelId="{A865B2FD-7223-4055-90E7-18A76BC0AA78}" type="pres">
      <dgm:prSet presAssocID="{4B4BF5E3-2A69-4BE4-979C-B04201ECFB06}" presName="Name37" presStyleLbl="parChTrans1D2" presStyleIdx="3" presStyleCnt="5"/>
      <dgm:spPr/>
      <dgm:t>
        <a:bodyPr/>
        <a:lstStyle/>
        <a:p>
          <a:endParaRPr lang="ru-RU"/>
        </a:p>
      </dgm:t>
    </dgm:pt>
    <dgm:pt modelId="{FF3177B5-0E6D-4B6A-8C6D-C7180D19925E}" type="pres">
      <dgm:prSet presAssocID="{E1BDFF83-1C15-4245-8C48-31EC7A54F998}" presName="hierRoot2" presStyleCnt="0">
        <dgm:presLayoutVars>
          <dgm:hierBranch val="init"/>
        </dgm:presLayoutVars>
      </dgm:prSet>
      <dgm:spPr/>
    </dgm:pt>
    <dgm:pt modelId="{4A324135-655D-41D5-A04A-4898413745D0}" type="pres">
      <dgm:prSet presAssocID="{E1BDFF83-1C15-4245-8C48-31EC7A54F998}" presName="rootComposite" presStyleCnt="0"/>
      <dgm:spPr/>
    </dgm:pt>
    <dgm:pt modelId="{3E88FFB2-EEC7-432C-8E77-CE90C7EB36F7}" type="pres">
      <dgm:prSet presAssocID="{E1BDFF83-1C15-4245-8C48-31EC7A54F998}" presName="rootText" presStyleLbl="node2" presStyleIdx="3" presStyleCnt="5" custScaleX="138730" custScaleY="307984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1763A75B-E014-457D-9435-7A4E16B86EE3}" type="pres">
      <dgm:prSet presAssocID="{E1BDFF83-1C15-4245-8C48-31EC7A54F998}" presName="rootConnector" presStyleLbl="node2" presStyleIdx="3" presStyleCnt="5"/>
      <dgm:spPr/>
      <dgm:t>
        <a:bodyPr/>
        <a:lstStyle/>
        <a:p>
          <a:endParaRPr lang="ru-RU"/>
        </a:p>
      </dgm:t>
    </dgm:pt>
    <dgm:pt modelId="{618763AB-6751-4007-B625-8E9320629052}" type="pres">
      <dgm:prSet presAssocID="{E1BDFF83-1C15-4245-8C48-31EC7A54F998}" presName="hierChild4" presStyleCnt="0"/>
      <dgm:spPr/>
    </dgm:pt>
    <dgm:pt modelId="{091968A5-D3FE-460D-822E-6BB8132D785E}" type="pres">
      <dgm:prSet presAssocID="{E1BDFF83-1C15-4245-8C48-31EC7A54F998}" presName="hierChild5" presStyleCnt="0"/>
      <dgm:spPr/>
    </dgm:pt>
    <dgm:pt modelId="{E2C67082-986B-441B-A883-9975C3CF2F1B}" type="pres">
      <dgm:prSet presAssocID="{85AEF7A8-30F4-4924-863C-6503E5181BCB}" presName="Name37" presStyleLbl="parChTrans1D2" presStyleIdx="4" presStyleCnt="5"/>
      <dgm:spPr/>
      <dgm:t>
        <a:bodyPr/>
        <a:lstStyle/>
        <a:p>
          <a:endParaRPr lang="ru-RU"/>
        </a:p>
      </dgm:t>
    </dgm:pt>
    <dgm:pt modelId="{D0600545-98D0-466F-BB0D-AE1FE1C44A5D}" type="pres">
      <dgm:prSet presAssocID="{FAD8A4A8-931C-40C2-AD17-C1DBE18EE37C}" presName="hierRoot2" presStyleCnt="0">
        <dgm:presLayoutVars>
          <dgm:hierBranch val="init"/>
        </dgm:presLayoutVars>
      </dgm:prSet>
      <dgm:spPr/>
    </dgm:pt>
    <dgm:pt modelId="{C81C0D28-2C13-4D62-AFFA-B78CA28F13E5}" type="pres">
      <dgm:prSet presAssocID="{FAD8A4A8-931C-40C2-AD17-C1DBE18EE37C}" presName="rootComposite" presStyleCnt="0"/>
      <dgm:spPr/>
    </dgm:pt>
    <dgm:pt modelId="{322939BD-9D8E-40B7-A243-2E20A5A96527}" type="pres">
      <dgm:prSet presAssocID="{FAD8A4A8-931C-40C2-AD17-C1DBE18EE37C}" presName="rootText" presStyleLbl="node2" presStyleIdx="4" presStyleCnt="5" custScaleX="148542" custScaleY="418708" custLinFactNeighborX="-8336" custLinFactNeighborY="-8035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8E8A5F4-E40F-4F08-B6A9-6EC325D1099F}" type="pres">
      <dgm:prSet presAssocID="{FAD8A4A8-931C-40C2-AD17-C1DBE18EE37C}" presName="rootConnector" presStyleLbl="node2" presStyleIdx="4" presStyleCnt="5"/>
      <dgm:spPr/>
      <dgm:t>
        <a:bodyPr/>
        <a:lstStyle/>
        <a:p>
          <a:endParaRPr lang="ru-RU"/>
        </a:p>
      </dgm:t>
    </dgm:pt>
    <dgm:pt modelId="{EF2D23D8-2922-47E4-A504-82120282C49A}" type="pres">
      <dgm:prSet presAssocID="{FAD8A4A8-931C-40C2-AD17-C1DBE18EE37C}" presName="hierChild4" presStyleCnt="0"/>
      <dgm:spPr/>
    </dgm:pt>
    <dgm:pt modelId="{84F4CA39-11F1-46FF-8F66-7EAFC7306BDA}" type="pres">
      <dgm:prSet presAssocID="{FAD8A4A8-931C-40C2-AD17-C1DBE18EE37C}" presName="hierChild5" presStyleCnt="0"/>
      <dgm:spPr/>
    </dgm:pt>
    <dgm:pt modelId="{38765421-51F3-4475-A706-BFD83682EFD7}" type="pres">
      <dgm:prSet presAssocID="{A78C6618-280E-4CD3-AB15-1BC301F4AFFE}" presName="hierChild3" presStyleCnt="0"/>
      <dgm:spPr/>
    </dgm:pt>
  </dgm:ptLst>
  <dgm:cxnLst>
    <dgm:cxn modelId="{7B971984-9E27-45BF-BC9C-A5C5CA46FC48}" srcId="{A78C6618-280E-4CD3-AB15-1BC301F4AFFE}" destId="{753D4854-6C4B-468A-BF32-2563F379D94C}" srcOrd="2" destOrd="0" parTransId="{BE08629B-20DC-4249-AD62-2C9B12990963}" sibTransId="{B4BC3D34-0C4A-4ED3-A610-B342BD18BBC8}"/>
    <dgm:cxn modelId="{68D79660-EDD6-410F-A008-194B92A41E29}" srcId="{A78C6618-280E-4CD3-AB15-1BC301F4AFFE}" destId="{FAD8A4A8-931C-40C2-AD17-C1DBE18EE37C}" srcOrd="4" destOrd="0" parTransId="{85AEF7A8-30F4-4924-863C-6503E5181BCB}" sibTransId="{FF6AA03D-53F4-47C3-B323-5219834B9044}"/>
    <dgm:cxn modelId="{A5CF6BAA-60C6-4DFA-AB46-F2FB669B5221}" type="presOf" srcId="{753D4854-6C4B-468A-BF32-2563F379D94C}" destId="{A8DFDCEC-98AD-4886-B57E-CFB3EDB19FAD}" srcOrd="0" destOrd="0" presId="urn:microsoft.com/office/officeart/2005/8/layout/orgChart1"/>
    <dgm:cxn modelId="{03788233-162E-4B21-A3FE-5C6A7FD8C8D2}" srcId="{A78C6618-280E-4CD3-AB15-1BC301F4AFFE}" destId="{E1BDFF83-1C15-4245-8C48-31EC7A54F998}" srcOrd="3" destOrd="0" parTransId="{4B4BF5E3-2A69-4BE4-979C-B04201ECFB06}" sibTransId="{7D0C1C11-920D-486E-8469-0E308B425E18}"/>
    <dgm:cxn modelId="{E919A73B-521F-41CB-8E9E-F280BBD92B3A}" srcId="{A78C6618-280E-4CD3-AB15-1BC301F4AFFE}" destId="{2F258B98-D117-4FB7-A777-EAA03E971DE1}" srcOrd="1" destOrd="0" parTransId="{1AB2B36B-587E-4E42-BF9E-E133A16D448A}" sibTransId="{27511E7E-3F7C-4FD4-9F23-5C849A087CAF}"/>
    <dgm:cxn modelId="{9B383A2A-2494-454F-ABDF-DEC4104EAD87}" type="presOf" srcId="{B5661588-3AF2-4BDE-AE2F-F00712AD5A22}" destId="{5E7A253B-8633-4128-9939-E6FA825375E7}" srcOrd="0" destOrd="0" presId="urn:microsoft.com/office/officeart/2005/8/layout/orgChart1"/>
    <dgm:cxn modelId="{8ED2D789-0AE2-4690-B2E7-F7CF292EE7D9}" type="presOf" srcId="{8C4EF2B6-D2F2-40B1-B34E-86FFAB2E0484}" destId="{C5535B95-6A59-4B17-8F18-E12D5014F8AA}" srcOrd="0" destOrd="0" presId="urn:microsoft.com/office/officeart/2005/8/layout/orgChart1"/>
    <dgm:cxn modelId="{584523BC-87C0-4259-863A-1B8F7721C0DD}" type="presOf" srcId="{A78C6618-280E-4CD3-AB15-1BC301F4AFFE}" destId="{76B69643-BA98-4826-8667-D9BD6D658EB3}" srcOrd="0" destOrd="0" presId="urn:microsoft.com/office/officeart/2005/8/layout/orgChart1"/>
    <dgm:cxn modelId="{85C48A88-69C9-489A-B069-7673A6C55E1E}" srcId="{8ED0E995-7498-4209-B347-98C238536D94}" destId="{A78C6618-280E-4CD3-AB15-1BC301F4AFFE}" srcOrd="0" destOrd="0" parTransId="{50CDF14D-A607-48BB-A02F-B11BA05D4AC1}" sibTransId="{70F965CB-CB8C-4B21-9676-2478A1A158C0}"/>
    <dgm:cxn modelId="{DC63AB4E-CB1B-44DE-86E3-D8CFE9B0A414}" type="presOf" srcId="{FAD8A4A8-931C-40C2-AD17-C1DBE18EE37C}" destId="{322939BD-9D8E-40B7-A243-2E20A5A96527}" srcOrd="0" destOrd="0" presId="urn:microsoft.com/office/officeart/2005/8/layout/orgChart1"/>
    <dgm:cxn modelId="{023C375C-53AD-4891-A7F5-DB556741B988}" type="presOf" srcId="{B5661588-3AF2-4BDE-AE2F-F00712AD5A22}" destId="{EAC4581E-3E0B-4D4D-867A-318E83E8DE4A}" srcOrd="1" destOrd="0" presId="urn:microsoft.com/office/officeart/2005/8/layout/orgChart1"/>
    <dgm:cxn modelId="{4A4860FC-9621-4C44-BAB4-005228337642}" type="presOf" srcId="{753D4854-6C4B-468A-BF32-2563F379D94C}" destId="{08CBE5E5-4DE4-4A5D-8400-134C32E6A83F}" srcOrd="1" destOrd="0" presId="urn:microsoft.com/office/officeart/2005/8/layout/orgChart1"/>
    <dgm:cxn modelId="{4C774A8E-D80C-4FA4-B8AF-2CE8CF3074F9}" type="presOf" srcId="{FAD8A4A8-931C-40C2-AD17-C1DBE18EE37C}" destId="{B8E8A5F4-E40F-4F08-B6A9-6EC325D1099F}" srcOrd="1" destOrd="0" presId="urn:microsoft.com/office/officeart/2005/8/layout/orgChart1"/>
    <dgm:cxn modelId="{F125DD43-333A-4AB4-ADBC-498176AC29B8}" type="presOf" srcId="{2F258B98-D117-4FB7-A777-EAA03E971DE1}" destId="{69A2F363-CD90-40EC-B80D-32EC03ACE7DE}" srcOrd="0" destOrd="0" presId="urn:microsoft.com/office/officeart/2005/8/layout/orgChart1"/>
    <dgm:cxn modelId="{8EAE6215-A13F-4396-AD3F-0E751DE53DDF}" type="presOf" srcId="{2F258B98-D117-4FB7-A777-EAA03E971DE1}" destId="{4A1C7BEE-983A-41CD-B54E-94C1502A973C}" srcOrd="1" destOrd="0" presId="urn:microsoft.com/office/officeart/2005/8/layout/orgChart1"/>
    <dgm:cxn modelId="{13FB103A-0058-409B-929E-F4317D5DDF8F}" type="presOf" srcId="{BE08629B-20DC-4249-AD62-2C9B12990963}" destId="{0C43C742-21D1-45E0-80F4-0E9BDE865F17}" srcOrd="0" destOrd="0" presId="urn:microsoft.com/office/officeart/2005/8/layout/orgChart1"/>
    <dgm:cxn modelId="{867E00F8-233F-481C-B7FC-D3BDEC7C0EC1}" type="presOf" srcId="{85AEF7A8-30F4-4924-863C-6503E5181BCB}" destId="{E2C67082-986B-441B-A883-9975C3CF2F1B}" srcOrd="0" destOrd="0" presId="urn:microsoft.com/office/officeart/2005/8/layout/orgChart1"/>
    <dgm:cxn modelId="{EA86D261-4B8D-4DD2-9E30-6C45AF5073BB}" srcId="{A78C6618-280E-4CD3-AB15-1BC301F4AFFE}" destId="{B5661588-3AF2-4BDE-AE2F-F00712AD5A22}" srcOrd="0" destOrd="0" parTransId="{8C4EF2B6-D2F2-40B1-B34E-86FFAB2E0484}" sibTransId="{EC609AF5-6E56-451D-8B87-C9C9AFD0B991}"/>
    <dgm:cxn modelId="{FD8B0A84-2A7B-4761-9654-84E30A95B846}" type="presOf" srcId="{E1BDFF83-1C15-4245-8C48-31EC7A54F998}" destId="{1763A75B-E014-457D-9435-7A4E16B86EE3}" srcOrd="1" destOrd="0" presId="urn:microsoft.com/office/officeart/2005/8/layout/orgChart1"/>
    <dgm:cxn modelId="{2EFB3E39-7231-4C9F-8F4A-12C9DC152FE9}" type="presOf" srcId="{E1BDFF83-1C15-4245-8C48-31EC7A54F998}" destId="{3E88FFB2-EEC7-432C-8E77-CE90C7EB36F7}" srcOrd="0" destOrd="0" presId="urn:microsoft.com/office/officeart/2005/8/layout/orgChart1"/>
    <dgm:cxn modelId="{C2C3D40A-C77B-4B77-BC8C-6B9764F9BBD0}" type="presOf" srcId="{1AB2B36B-587E-4E42-BF9E-E133A16D448A}" destId="{66F296A4-DCD7-4437-848A-2EC0906C9416}" srcOrd="0" destOrd="0" presId="urn:microsoft.com/office/officeart/2005/8/layout/orgChart1"/>
    <dgm:cxn modelId="{1F487A86-4129-4F93-B5EF-DA7DA646AA1C}" type="presOf" srcId="{8ED0E995-7498-4209-B347-98C238536D94}" destId="{D3D8255A-359A-4CBD-8FD7-1A32CFC9CC19}" srcOrd="0" destOrd="0" presId="urn:microsoft.com/office/officeart/2005/8/layout/orgChart1"/>
    <dgm:cxn modelId="{33E5AE26-C96F-44B6-A333-698BC496684C}" type="presOf" srcId="{4B4BF5E3-2A69-4BE4-979C-B04201ECFB06}" destId="{A865B2FD-7223-4055-90E7-18A76BC0AA78}" srcOrd="0" destOrd="0" presId="urn:microsoft.com/office/officeart/2005/8/layout/orgChart1"/>
    <dgm:cxn modelId="{970C5546-EAB4-4353-B9D2-3292198E5EC7}" type="presOf" srcId="{A78C6618-280E-4CD3-AB15-1BC301F4AFFE}" destId="{75C91D09-04F3-47A7-808B-031C8FA3862A}" srcOrd="1" destOrd="0" presId="urn:microsoft.com/office/officeart/2005/8/layout/orgChart1"/>
    <dgm:cxn modelId="{57CF7DFC-3BEB-4678-A06F-1BD79147267A}" type="presParOf" srcId="{D3D8255A-359A-4CBD-8FD7-1A32CFC9CC19}" destId="{CF89F55C-E080-4B93-A71F-34C4AB4B5311}" srcOrd="0" destOrd="0" presId="urn:microsoft.com/office/officeart/2005/8/layout/orgChart1"/>
    <dgm:cxn modelId="{9D4D9667-1795-4827-9F7E-520D856D0347}" type="presParOf" srcId="{CF89F55C-E080-4B93-A71F-34C4AB4B5311}" destId="{35A7BB75-C5CD-49F0-8842-538C86711BA2}" srcOrd="0" destOrd="0" presId="urn:microsoft.com/office/officeart/2005/8/layout/orgChart1"/>
    <dgm:cxn modelId="{A521150B-D767-4A35-A5FE-81EED12A5AF9}" type="presParOf" srcId="{35A7BB75-C5CD-49F0-8842-538C86711BA2}" destId="{76B69643-BA98-4826-8667-D9BD6D658EB3}" srcOrd="0" destOrd="0" presId="urn:microsoft.com/office/officeart/2005/8/layout/orgChart1"/>
    <dgm:cxn modelId="{C74B6F52-B9C8-4932-8FF6-08F9179F65D5}" type="presParOf" srcId="{35A7BB75-C5CD-49F0-8842-538C86711BA2}" destId="{75C91D09-04F3-47A7-808B-031C8FA3862A}" srcOrd="1" destOrd="0" presId="urn:microsoft.com/office/officeart/2005/8/layout/orgChart1"/>
    <dgm:cxn modelId="{5C4E6A45-1347-47A3-93E5-68FD31803411}" type="presParOf" srcId="{CF89F55C-E080-4B93-A71F-34C4AB4B5311}" destId="{B04EB7E9-BBC7-4C28-A481-652619AC8097}" srcOrd="1" destOrd="0" presId="urn:microsoft.com/office/officeart/2005/8/layout/orgChart1"/>
    <dgm:cxn modelId="{A2835C9D-0D0B-4B3E-940B-8B9ECB1BA630}" type="presParOf" srcId="{B04EB7E9-BBC7-4C28-A481-652619AC8097}" destId="{C5535B95-6A59-4B17-8F18-E12D5014F8AA}" srcOrd="0" destOrd="0" presId="urn:microsoft.com/office/officeart/2005/8/layout/orgChart1"/>
    <dgm:cxn modelId="{CE866645-0DC5-4B77-8D2A-42A8D8A0FB84}" type="presParOf" srcId="{B04EB7E9-BBC7-4C28-A481-652619AC8097}" destId="{717F60B4-EAF3-46FA-ABD0-9B20881595ED}" srcOrd="1" destOrd="0" presId="urn:microsoft.com/office/officeart/2005/8/layout/orgChart1"/>
    <dgm:cxn modelId="{8056FF7A-97CC-4C56-8C2D-B89CA9431CAF}" type="presParOf" srcId="{717F60B4-EAF3-46FA-ABD0-9B20881595ED}" destId="{1AB90CFE-C1CC-4D51-8DF2-A8DA3FBD7128}" srcOrd="0" destOrd="0" presId="urn:microsoft.com/office/officeart/2005/8/layout/orgChart1"/>
    <dgm:cxn modelId="{88FD3231-2409-47C2-9E4E-E015B92D030E}" type="presParOf" srcId="{1AB90CFE-C1CC-4D51-8DF2-A8DA3FBD7128}" destId="{5E7A253B-8633-4128-9939-E6FA825375E7}" srcOrd="0" destOrd="0" presId="urn:microsoft.com/office/officeart/2005/8/layout/orgChart1"/>
    <dgm:cxn modelId="{F2B2CA8B-CFFD-4284-BB51-F701A755ACDF}" type="presParOf" srcId="{1AB90CFE-C1CC-4D51-8DF2-A8DA3FBD7128}" destId="{EAC4581E-3E0B-4D4D-867A-318E83E8DE4A}" srcOrd="1" destOrd="0" presId="urn:microsoft.com/office/officeart/2005/8/layout/orgChart1"/>
    <dgm:cxn modelId="{D26B2C88-3113-40D1-854B-C559D7A243E0}" type="presParOf" srcId="{717F60B4-EAF3-46FA-ABD0-9B20881595ED}" destId="{EF780CDB-D250-411D-9D1B-7B60700A20EF}" srcOrd="1" destOrd="0" presId="urn:microsoft.com/office/officeart/2005/8/layout/orgChart1"/>
    <dgm:cxn modelId="{1E7640B0-1B43-48F5-A1EC-C042605A57FC}" type="presParOf" srcId="{717F60B4-EAF3-46FA-ABD0-9B20881595ED}" destId="{C6F21740-909C-4FC8-9984-D50383F1D461}" srcOrd="2" destOrd="0" presId="urn:microsoft.com/office/officeart/2005/8/layout/orgChart1"/>
    <dgm:cxn modelId="{EB7A1107-FD51-4395-B5FC-728FD317EFD9}" type="presParOf" srcId="{B04EB7E9-BBC7-4C28-A481-652619AC8097}" destId="{66F296A4-DCD7-4437-848A-2EC0906C9416}" srcOrd="2" destOrd="0" presId="urn:microsoft.com/office/officeart/2005/8/layout/orgChart1"/>
    <dgm:cxn modelId="{E2064791-38AF-4668-9964-F08E0C282FEF}" type="presParOf" srcId="{B04EB7E9-BBC7-4C28-A481-652619AC8097}" destId="{666A1C5C-E862-405D-BA6A-02D889F501D1}" srcOrd="3" destOrd="0" presId="urn:microsoft.com/office/officeart/2005/8/layout/orgChart1"/>
    <dgm:cxn modelId="{37666F23-99A8-4885-B1F4-5BE92BEA88EF}" type="presParOf" srcId="{666A1C5C-E862-405D-BA6A-02D889F501D1}" destId="{50C24645-E788-433E-92EF-107E8A2246F7}" srcOrd="0" destOrd="0" presId="urn:microsoft.com/office/officeart/2005/8/layout/orgChart1"/>
    <dgm:cxn modelId="{09A3EDEB-5691-4B50-8C92-A51F13074EDB}" type="presParOf" srcId="{50C24645-E788-433E-92EF-107E8A2246F7}" destId="{69A2F363-CD90-40EC-B80D-32EC03ACE7DE}" srcOrd="0" destOrd="0" presId="urn:microsoft.com/office/officeart/2005/8/layout/orgChart1"/>
    <dgm:cxn modelId="{94C664FA-EB74-48D0-8C40-C030CDCB5C77}" type="presParOf" srcId="{50C24645-E788-433E-92EF-107E8A2246F7}" destId="{4A1C7BEE-983A-41CD-B54E-94C1502A973C}" srcOrd="1" destOrd="0" presId="urn:microsoft.com/office/officeart/2005/8/layout/orgChart1"/>
    <dgm:cxn modelId="{164A4103-16B1-4C29-BD91-FF33911CDA5C}" type="presParOf" srcId="{666A1C5C-E862-405D-BA6A-02D889F501D1}" destId="{88DCCF34-6E4B-4419-BC69-6D6ECB8AB4E1}" srcOrd="1" destOrd="0" presId="urn:microsoft.com/office/officeart/2005/8/layout/orgChart1"/>
    <dgm:cxn modelId="{A7514355-ECDB-4246-A300-608977C537AC}" type="presParOf" srcId="{666A1C5C-E862-405D-BA6A-02D889F501D1}" destId="{EAFD5ED8-586A-4DC9-A23A-76B3AFA30A8E}" srcOrd="2" destOrd="0" presId="urn:microsoft.com/office/officeart/2005/8/layout/orgChart1"/>
    <dgm:cxn modelId="{44960832-B99E-4145-8D91-12AD1C1DC46C}" type="presParOf" srcId="{B04EB7E9-BBC7-4C28-A481-652619AC8097}" destId="{0C43C742-21D1-45E0-80F4-0E9BDE865F17}" srcOrd="4" destOrd="0" presId="urn:microsoft.com/office/officeart/2005/8/layout/orgChart1"/>
    <dgm:cxn modelId="{A1E9FF2C-2FAE-4430-B581-7801555D7097}" type="presParOf" srcId="{B04EB7E9-BBC7-4C28-A481-652619AC8097}" destId="{5A6C017B-CA9F-45E1-BAD5-097E1E148D8E}" srcOrd="5" destOrd="0" presId="urn:microsoft.com/office/officeart/2005/8/layout/orgChart1"/>
    <dgm:cxn modelId="{631B7320-F613-4848-84B3-9ECEF29B6FE9}" type="presParOf" srcId="{5A6C017B-CA9F-45E1-BAD5-097E1E148D8E}" destId="{F5A75EA6-8F03-46D9-B28D-7D20572D3A70}" srcOrd="0" destOrd="0" presId="urn:microsoft.com/office/officeart/2005/8/layout/orgChart1"/>
    <dgm:cxn modelId="{56545647-4BBD-41A6-8026-C2554DFA73B9}" type="presParOf" srcId="{F5A75EA6-8F03-46D9-B28D-7D20572D3A70}" destId="{A8DFDCEC-98AD-4886-B57E-CFB3EDB19FAD}" srcOrd="0" destOrd="0" presId="urn:microsoft.com/office/officeart/2005/8/layout/orgChart1"/>
    <dgm:cxn modelId="{1A1D3F93-2600-4D16-94B9-961931EDD5FA}" type="presParOf" srcId="{F5A75EA6-8F03-46D9-B28D-7D20572D3A70}" destId="{08CBE5E5-4DE4-4A5D-8400-134C32E6A83F}" srcOrd="1" destOrd="0" presId="urn:microsoft.com/office/officeart/2005/8/layout/orgChart1"/>
    <dgm:cxn modelId="{833AD930-8D69-41E0-B5F7-C9F7500EC871}" type="presParOf" srcId="{5A6C017B-CA9F-45E1-BAD5-097E1E148D8E}" destId="{53F97F24-B8AD-41F0-BEB8-CBDFC58033FE}" srcOrd="1" destOrd="0" presId="urn:microsoft.com/office/officeart/2005/8/layout/orgChart1"/>
    <dgm:cxn modelId="{77ED4FCE-7A39-453B-B87C-69396A698332}" type="presParOf" srcId="{5A6C017B-CA9F-45E1-BAD5-097E1E148D8E}" destId="{4C4B6FBF-0941-4E86-AA03-2ADBA3E32391}" srcOrd="2" destOrd="0" presId="urn:microsoft.com/office/officeart/2005/8/layout/orgChart1"/>
    <dgm:cxn modelId="{FC843B67-6958-46EE-8605-E6FECF28D101}" type="presParOf" srcId="{B04EB7E9-BBC7-4C28-A481-652619AC8097}" destId="{A865B2FD-7223-4055-90E7-18A76BC0AA78}" srcOrd="6" destOrd="0" presId="urn:microsoft.com/office/officeart/2005/8/layout/orgChart1"/>
    <dgm:cxn modelId="{83713063-1968-4454-B7C7-DB90CB6E7C8C}" type="presParOf" srcId="{B04EB7E9-BBC7-4C28-A481-652619AC8097}" destId="{FF3177B5-0E6D-4B6A-8C6D-C7180D19925E}" srcOrd="7" destOrd="0" presId="urn:microsoft.com/office/officeart/2005/8/layout/orgChart1"/>
    <dgm:cxn modelId="{A453606C-DA7F-4566-AC3E-436D5DEEFA87}" type="presParOf" srcId="{FF3177B5-0E6D-4B6A-8C6D-C7180D19925E}" destId="{4A324135-655D-41D5-A04A-4898413745D0}" srcOrd="0" destOrd="0" presId="urn:microsoft.com/office/officeart/2005/8/layout/orgChart1"/>
    <dgm:cxn modelId="{15D3C73D-0A77-4A36-BE93-BCE182BA3556}" type="presParOf" srcId="{4A324135-655D-41D5-A04A-4898413745D0}" destId="{3E88FFB2-EEC7-432C-8E77-CE90C7EB36F7}" srcOrd="0" destOrd="0" presId="urn:microsoft.com/office/officeart/2005/8/layout/orgChart1"/>
    <dgm:cxn modelId="{6BED2432-1A39-4B03-BC4A-EB902C1D9BE6}" type="presParOf" srcId="{4A324135-655D-41D5-A04A-4898413745D0}" destId="{1763A75B-E014-457D-9435-7A4E16B86EE3}" srcOrd="1" destOrd="0" presId="urn:microsoft.com/office/officeart/2005/8/layout/orgChart1"/>
    <dgm:cxn modelId="{AD5C46CE-8150-4C8C-B494-C2C92AC23D3A}" type="presParOf" srcId="{FF3177B5-0E6D-4B6A-8C6D-C7180D19925E}" destId="{618763AB-6751-4007-B625-8E9320629052}" srcOrd="1" destOrd="0" presId="urn:microsoft.com/office/officeart/2005/8/layout/orgChart1"/>
    <dgm:cxn modelId="{F481EF6A-5AF2-49CB-B391-5CCA865AAB89}" type="presParOf" srcId="{FF3177B5-0E6D-4B6A-8C6D-C7180D19925E}" destId="{091968A5-D3FE-460D-822E-6BB8132D785E}" srcOrd="2" destOrd="0" presId="urn:microsoft.com/office/officeart/2005/8/layout/orgChart1"/>
    <dgm:cxn modelId="{A5CE85E8-7562-41F9-B4CB-9DCAA4B00CD5}" type="presParOf" srcId="{B04EB7E9-BBC7-4C28-A481-652619AC8097}" destId="{E2C67082-986B-441B-A883-9975C3CF2F1B}" srcOrd="8" destOrd="0" presId="urn:microsoft.com/office/officeart/2005/8/layout/orgChart1"/>
    <dgm:cxn modelId="{DF0DF40E-D9F8-4D44-AD9A-01E0B5791322}" type="presParOf" srcId="{B04EB7E9-BBC7-4C28-A481-652619AC8097}" destId="{D0600545-98D0-466F-BB0D-AE1FE1C44A5D}" srcOrd="9" destOrd="0" presId="urn:microsoft.com/office/officeart/2005/8/layout/orgChart1"/>
    <dgm:cxn modelId="{3342739B-4BE6-436A-9477-B8D3234B3E17}" type="presParOf" srcId="{D0600545-98D0-466F-BB0D-AE1FE1C44A5D}" destId="{C81C0D28-2C13-4D62-AFFA-B78CA28F13E5}" srcOrd="0" destOrd="0" presId="urn:microsoft.com/office/officeart/2005/8/layout/orgChart1"/>
    <dgm:cxn modelId="{4DACBFB9-E284-4E85-9131-5ED1DF4C2450}" type="presParOf" srcId="{C81C0D28-2C13-4D62-AFFA-B78CA28F13E5}" destId="{322939BD-9D8E-40B7-A243-2E20A5A96527}" srcOrd="0" destOrd="0" presId="urn:microsoft.com/office/officeart/2005/8/layout/orgChart1"/>
    <dgm:cxn modelId="{502629FE-84A5-4870-8E5D-637F7D9C4CA5}" type="presParOf" srcId="{C81C0D28-2C13-4D62-AFFA-B78CA28F13E5}" destId="{B8E8A5F4-E40F-4F08-B6A9-6EC325D1099F}" srcOrd="1" destOrd="0" presId="urn:microsoft.com/office/officeart/2005/8/layout/orgChart1"/>
    <dgm:cxn modelId="{8EFE3529-7299-42AE-BE07-ED91F80D87A8}" type="presParOf" srcId="{D0600545-98D0-466F-BB0D-AE1FE1C44A5D}" destId="{EF2D23D8-2922-47E4-A504-82120282C49A}" srcOrd="1" destOrd="0" presId="urn:microsoft.com/office/officeart/2005/8/layout/orgChart1"/>
    <dgm:cxn modelId="{62B420F1-0658-4BD6-B2B8-AC3395176520}" type="presParOf" srcId="{D0600545-98D0-466F-BB0D-AE1FE1C44A5D}" destId="{84F4CA39-11F1-46FF-8F66-7EAFC7306BDA}" srcOrd="2" destOrd="0" presId="urn:microsoft.com/office/officeart/2005/8/layout/orgChart1"/>
    <dgm:cxn modelId="{BE17840B-12D6-4E5A-9DFB-6C331816B68A}" type="presParOf" srcId="{CF89F55C-E080-4B93-A71F-34C4AB4B5311}" destId="{38765421-51F3-4475-A706-BFD83682EFD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67082-986B-441B-A883-9975C3CF2F1B}">
      <dsp:nvSpPr>
        <dsp:cNvPr id="0" name=""/>
        <dsp:cNvSpPr/>
      </dsp:nvSpPr>
      <dsp:spPr>
        <a:xfrm>
          <a:off x="4247415" y="1443710"/>
          <a:ext cx="3396359" cy="552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0312"/>
              </a:lnTo>
              <a:lnTo>
                <a:pt x="3396359" y="450312"/>
              </a:lnTo>
              <a:lnTo>
                <a:pt x="3396359" y="552225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5B2FD-7223-4055-90E7-18A76BC0AA78}">
      <dsp:nvSpPr>
        <dsp:cNvPr id="0" name=""/>
        <dsp:cNvSpPr/>
      </dsp:nvSpPr>
      <dsp:spPr>
        <a:xfrm>
          <a:off x="4247415" y="1443710"/>
          <a:ext cx="1879304" cy="5912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9306"/>
              </a:lnTo>
              <a:lnTo>
                <a:pt x="1879304" y="489306"/>
              </a:lnTo>
              <a:lnTo>
                <a:pt x="1879304" y="591219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43C742-21D1-45E0-80F4-0E9BDE865F17}">
      <dsp:nvSpPr>
        <dsp:cNvPr id="0" name=""/>
        <dsp:cNvSpPr/>
      </dsp:nvSpPr>
      <dsp:spPr>
        <a:xfrm>
          <a:off x="4201695" y="1443710"/>
          <a:ext cx="91440" cy="6074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5573"/>
              </a:lnTo>
              <a:lnTo>
                <a:pt x="57396" y="505573"/>
              </a:lnTo>
              <a:lnTo>
                <a:pt x="57396" y="607486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F296A4-DCD7-4437-848A-2EC0906C9416}">
      <dsp:nvSpPr>
        <dsp:cNvPr id="0" name=""/>
        <dsp:cNvSpPr/>
      </dsp:nvSpPr>
      <dsp:spPr>
        <a:xfrm>
          <a:off x="2239636" y="1443710"/>
          <a:ext cx="2007778" cy="591219"/>
        </a:xfrm>
        <a:custGeom>
          <a:avLst/>
          <a:gdLst/>
          <a:ahLst/>
          <a:cxnLst/>
          <a:rect l="0" t="0" r="0" b="0"/>
          <a:pathLst>
            <a:path>
              <a:moveTo>
                <a:pt x="2007778" y="0"/>
              </a:moveTo>
              <a:lnTo>
                <a:pt x="2007778" y="489306"/>
              </a:lnTo>
              <a:lnTo>
                <a:pt x="0" y="489306"/>
              </a:lnTo>
              <a:lnTo>
                <a:pt x="0" y="591219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535B95-6A59-4B17-8F18-E12D5014F8AA}">
      <dsp:nvSpPr>
        <dsp:cNvPr id="0" name=""/>
        <dsp:cNvSpPr/>
      </dsp:nvSpPr>
      <dsp:spPr>
        <a:xfrm>
          <a:off x="635459" y="1443710"/>
          <a:ext cx="3611955" cy="584677"/>
        </a:xfrm>
        <a:custGeom>
          <a:avLst/>
          <a:gdLst/>
          <a:ahLst/>
          <a:cxnLst/>
          <a:rect l="0" t="0" r="0" b="0"/>
          <a:pathLst>
            <a:path>
              <a:moveTo>
                <a:pt x="3611955" y="0"/>
              </a:moveTo>
              <a:lnTo>
                <a:pt x="3611955" y="482764"/>
              </a:lnTo>
              <a:lnTo>
                <a:pt x="0" y="482764"/>
              </a:lnTo>
              <a:lnTo>
                <a:pt x="0" y="584677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69643-BA98-4826-8667-D9BD6D658EB3}">
      <dsp:nvSpPr>
        <dsp:cNvPr id="0" name=""/>
        <dsp:cNvSpPr/>
      </dsp:nvSpPr>
      <dsp:spPr>
        <a:xfrm>
          <a:off x="1654070" y="216026"/>
          <a:ext cx="5186688" cy="1227684"/>
        </a:xfrm>
        <a:prstGeom prst="hexagon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38100" cap="flat" cmpd="sng" algn="ctr">
          <a:solidFill>
            <a:schemeClr val="accent6">
              <a:lumMod val="7500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Будь здоров без докторов</a:t>
          </a:r>
        </a:p>
      </dsp:txBody>
      <dsp:txXfrm>
        <a:off x="2188601" y="342549"/>
        <a:ext cx="4117626" cy="974638"/>
      </dsp:txXfrm>
    </dsp:sp>
    <dsp:sp modelId="{5E7A253B-8633-4128-9939-E6FA825375E7}">
      <dsp:nvSpPr>
        <dsp:cNvPr id="0" name=""/>
        <dsp:cNvSpPr/>
      </dsp:nvSpPr>
      <dsp:spPr>
        <a:xfrm>
          <a:off x="0" y="2028387"/>
          <a:ext cx="1270919" cy="2045064"/>
        </a:xfrm>
        <a:prstGeom prst="roundRect">
          <a:avLst/>
        </a:prstGeom>
        <a:solidFill>
          <a:schemeClr val="accent6">
            <a:tint val="69000"/>
            <a:satMod val="105000"/>
            <a:lumMod val="110000"/>
          </a:schemeClr>
        </a:solidFill>
        <a:ln w="38100" cap="flat" cmpd="sng" algn="ctr">
          <a:solidFill>
            <a:schemeClr val="accent6">
              <a:shade val="60000"/>
            </a:schemeClr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vert270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проведение сюжетных физкультурных занятий</a:t>
          </a:r>
        </a:p>
      </dsp:txBody>
      <dsp:txXfrm>
        <a:off x="62041" y="2090428"/>
        <a:ext cx="1146837" cy="1920982"/>
      </dsp:txXfrm>
    </dsp:sp>
    <dsp:sp modelId="{69A2F363-CD90-40EC-B80D-32EC03ACE7DE}">
      <dsp:nvSpPr>
        <dsp:cNvPr id="0" name=""/>
        <dsp:cNvSpPr/>
      </dsp:nvSpPr>
      <dsp:spPr>
        <a:xfrm>
          <a:off x="1476668" y="2034929"/>
          <a:ext cx="1525936" cy="1896585"/>
        </a:xfrm>
        <a:prstGeom prst="roundRect">
          <a:avLst/>
        </a:prstGeom>
        <a:solidFill>
          <a:schemeClr val="accent6">
            <a:tint val="69000"/>
            <a:satMod val="105000"/>
            <a:lumMod val="110000"/>
          </a:schemeClr>
        </a:solidFill>
        <a:ln w="38100" cap="flat" cmpd="sng" algn="ctr">
          <a:solidFill>
            <a:schemeClr val="accent6">
              <a:shade val="60000"/>
            </a:schemeClr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vert270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викторина</a:t>
          </a:r>
          <a:endParaRPr lang="ru-RU" sz="2000" kern="1200" dirty="0"/>
        </a:p>
      </dsp:txBody>
      <dsp:txXfrm>
        <a:off x="1551158" y="2109419"/>
        <a:ext cx="1376956" cy="1747605"/>
      </dsp:txXfrm>
    </dsp:sp>
    <dsp:sp modelId="{A8DFDCEC-98AD-4886-B57E-CFB3EDB19FAD}">
      <dsp:nvSpPr>
        <dsp:cNvPr id="0" name=""/>
        <dsp:cNvSpPr/>
      </dsp:nvSpPr>
      <dsp:spPr>
        <a:xfrm>
          <a:off x="3237491" y="2051197"/>
          <a:ext cx="2043200" cy="2269283"/>
        </a:xfrm>
        <a:prstGeom prst="roundRect">
          <a:avLst/>
        </a:prstGeom>
        <a:solidFill>
          <a:schemeClr val="accent6">
            <a:tint val="69000"/>
            <a:satMod val="105000"/>
            <a:lumMod val="110000"/>
          </a:schemeClr>
        </a:solidFill>
        <a:ln w="38100" cap="flat" cmpd="sng" algn="ctr">
          <a:solidFill>
            <a:schemeClr val="accent6">
              <a:shade val="60000"/>
            </a:schemeClr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vert270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нестандартное физкультурное оборудование</a:t>
          </a:r>
        </a:p>
      </dsp:txBody>
      <dsp:txXfrm>
        <a:off x="3337232" y="2150938"/>
        <a:ext cx="1843718" cy="2069801"/>
      </dsp:txXfrm>
    </dsp:sp>
    <dsp:sp modelId="{3E88FFB2-EEC7-432C-8E77-CE90C7EB36F7}">
      <dsp:nvSpPr>
        <dsp:cNvPr id="0" name=""/>
        <dsp:cNvSpPr/>
      </dsp:nvSpPr>
      <dsp:spPr>
        <a:xfrm>
          <a:off x="5453459" y="2034929"/>
          <a:ext cx="1346520" cy="1494653"/>
        </a:xfrm>
        <a:prstGeom prst="roundRect">
          <a:avLst/>
        </a:prstGeom>
        <a:solidFill>
          <a:schemeClr val="accent6">
            <a:tint val="69000"/>
            <a:satMod val="105000"/>
            <a:lumMod val="110000"/>
          </a:schemeClr>
        </a:solidFill>
        <a:ln w="38100" cap="flat" cmpd="sng" algn="ctr">
          <a:solidFill>
            <a:schemeClr val="accent6">
              <a:shade val="60000"/>
            </a:schemeClr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vert270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закаляемся дома</a:t>
          </a:r>
        </a:p>
      </dsp:txBody>
      <dsp:txXfrm>
        <a:off x="5519191" y="2100661"/>
        <a:ext cx="1215056" cy="1363189"/>
      </dsp:txXfrm>
    </dsp:sp>
    <dsp:sp modelId="{322939BD-9D8E-40B7-A243-2E20A5A96527}">
      <dsp:nvSpPr>
        <dsp:cNvPr id="0" name=""/>
        <dsp:cNvSpPr/>
      </dsp:nvSpPr>
      <dsp:spPr>
        <a:xfrm>
          <a:off x="6922896" y="1995935"/>
          <a:ext cx="1441755" cy="2031999"/>
        </a:xfrm>
        <a:prstGeom prst="roundRect">
          <a:avLst/>
        </a:prstGeom>
        <a:solidFill>
          <a:schemeClr val="accent6">
            <a:tint val="69000"/>
            <a:satMod val="105000"/>
            <a:lumMod val="110000"/>
          </a:schemeClr>
        </a:solidFill>
        <a:ln w="38100" cap="flat" cmpd="sng" algn="ctr">
          <a:solidFill>
            <a:schemeClr val="accent6">
              <a:shade val="60000"/>
            </a:schemeClr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vert270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Smart </a:t>
          </a:r>
          <a:r>
            <a:rPr lang="ru-RU" sz="2000" kern="1200" dirty="0" smtClean="0"/>
            <a:t>игры</a:t>
          </a:r>
          <a:endParaRPr lang="ru-RU" sz="2000" kern="1200" dirty="0"/>
        </a:p>
      </dsp:txBody>
      <dsp:txXfrm>
        <a:off x="6993277" y="2066316"/>
        <a:ext cx="1300993" cy="1891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443F7D-CA0D-4D42-B5E4-F34EB2D6C97D}" type="datetimeFigureOut">
              <a:rPr lang="ru-RU" smtClean="0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BD3C70-F957-4FBB-85AD-4CD0ABA7ACF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34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10DA58-F72E-45FC-8DEC-6C6E4DB0A102}" type="datetimeFigureOut">
              <a:rPr lang="ru-RU" smtClean="0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19E34-66EB-49EC-82B1-D7BB2868C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7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10DA58-F72E-45FC-8DEC-6C6E4DB0A102}" type="datetimeFigureOut">
              <a:rPr lang="ru-RU" smtClean="0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19E34-66EB-49EC-82B1-D7BB2868C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891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10DA58-F72E-45FC-8DEC-6C6E4DB0A102}" type="datetimeFigureOut">
              <a:rPr lang="ru-RU" smtClean="0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19E34-66EB-49EC-82B1-D7BB2868C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855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10DA58-F72E-45FC-8DEC-6C6E4DB0A102}" type="datetimeFigureOut">
              <a:rPr lang="ru-RU" smtClean="0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19E34-66EB-49EC-82B1-D7BB2868C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685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10DA58-F72E-45FC-8DEC-6C6E4DB0A102}" type="datetimeFigureOut">
              <a:rPr lang="ru-RU" smtClean="0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19E34-66EB-49EC-82B1-D7BB2868C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828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10DA58-F72E-45FC-8DEC-6C6E4DB0A102}" type="datetimeFigureOut">
              <a:rPr lang="ru-RU" smtClean="0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19E34-66EB-49EC-82B1-D7BB2868C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342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30F2BF-2094-41CC-AF26-1778AA0521D9}" type="datetimeFigureOut">
              <a:rPr lang="ru-RU" smtClean="0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AB610A-E920-4BDA-BD7C-44243730FEC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558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11D92D-72FD-41DD-B379-27DB5E6433C4}" type="datetimeFigureOut">
              <a:rPr lang="ru-RU" smtClean="0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403CDC-2D0D-4495-82C5-ADF0597FFE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639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5DC393-0D45-4E35-B958-EA2E09E1D81A}" type="datetimeFigureOut">
              <a:rPr lang="ru-RU" smtClean="0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1CECD-152D-4D16-97FC-00251B130D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17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1296FC-4291-4031-BB32-F63DB75B0649}" type="datetimeFigureOut">
              <a:rPr lang="ru-RU" smtClean="0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9A8C52-642E-4E83-A71F-EEE72ACFA4A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642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AED336-1E4E-425C-B61B-13C9CA0F5407}" type="datetimeFigureOut">
              <a:rPr lang="ru-RU" smtClean="0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CC1D11-D385-4F4E-B766-B496255A1F9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57A0ED-0D08-4AD7-87CF-3F2F1B2A9CA0}" type="datetimeFigureOut">
              <a:rPr lang="ru-RU" smtClean="0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315045-CB3B-41EE-B5EF-4D10A14B52F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707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C4590A-2127-4D8D-8C55-B29E546FD553}" type="datetimeFigureOut">
              <a:rPr lang="ru-RU" smtClean="0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EED6C3-48E7-45FD-9151-41DEE65F48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705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C091AF-5E54-4EB3-A246-43EE5AB49FB4}" type="datetimeFigureOut">
              <a:rPr lang="ru-RU" smtClean="0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06DFE6-0771-43ED-A2AF-008F34E8C3F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258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152003-A3CB-4DD2-8AB1-41C7D9F69BBB}" type="datetimeFigureOut">
              <a:rPr lang="ru-RU" smtClean="0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B38F27-4F21-46EE-9877-C5316BBA2B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16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7D9FA9-15A8-4E37-8D12-6B935A10B162}" type="datetimeFigureOut">
              <a:rPr lang="ru-RU" smtClean="0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3C633-51F4-46C8-8B4C-D43C6C0E3D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390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A10DA58-F72E-45FC-8DEC-6C6E4DB0A102}" type="datetimeFigureOut">
              <a:rPr lang="ru-RU" smtClean="0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2519E34-66EB-49EC-82B1-D7BB2868C0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1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" y="-26268"/>
            <a:ext cx="9146828" cy="6884268"/>
          </a:xfrm>
          <a:prstGeom prst="rect">
            <a:avLst/>
          </a:prstGeom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642938" y="168899"/>
            <a:ext cx="807243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100" dirty="0">
                <a:latin typeface="Calibri" pitchFamily="34" charset="0"/>
                <a:cs typeface="Times New Roman" pitchFamily="18" charset="0"/>
              </a:rPr>
              <a:t>МУНИЦИПАЛЬНОЕ </a:t>
            </a:r>
            <a:r>
              <a:rPr lang="ru-RU" sz="1100" dirty="0" smtClean="0">
                <a:latin typeface="Calibri" pitchFamily="34" charset="0"/>
                <a:cs typeface="Times New Roman" pitchFamily="18" charset="0"/>
              </a:rPr>
              <a:t>КАЗЕННОЕ ДОШКОЛЬНОЕ </a:t>
            </a:r>
            <a:r>
              <a:rPr lang="ru-RU" sz="1100" dirty="0">
                <a:latin typeface="Calibri" pitchFamily="34" charset="0"/>
                <a:cs typeface="Times New Roman" pitchFamily="18" charset="0"/>
              </a:rPr>
              <a:t>ОБРАЗОВАТЕЛЬНОЕ </a:t>
            </a:r>
            <a:r>
              <a:rPr lang="ru-RU" sz="1100" dirty="0" smtClean="0">
                <a:latin typeface="Calibri" pitchFamily="34" charset="0"/>
                <a:cs typeface="Times New Roman" pitchFamily="18" charset="0"/>
              </a:rPr>
              <a:t>УЧРЕЖДЕНИЕ</a:t>
            </a:r>
            <a:endParaRPr lang="ru-RU" sz="800" dirty="0"/>
          </a:p>
          <a:p>
            <a:pPr algn="ctr" eaLnBrk="0" hangingPunct="0"/>
            <a:r>
              <a:rPr lang="ru-RU" sz="1100" b="1" dirty="0">
                <a:latin typeface="Calibri" pitchFamily="34" charset="0"/>
                <a:cs typeface="Times New Roman" pitchFamily="18" charset="0"/>
              </a:rPr>
              <a:t>ДЕТСКИЙ САД № </a:t>
            </a:r>
            <a:r>
              <a:rPr lang="ru-RU" sz="1100" b="1" dirty="0" smtClean="0">
                <a:latin typeface="Calibri" pitchFamily="34" charset="0"/>
                <a:cs typeface="Times New Roman" pitchFamily="18" charset="0"/>
              </a:rPr>
              <a:t>473, комбинированного вида</a:t>
            </a:r>
            <a:endParaRPr lang="ru-RU" sz="800" dirty="0"/>
          </a:p>
          <a:p>
            <a:pPr eaLnBrk="0" hangingPunct="0"/>
            <a:r>
              <a:rPr lang="ru-RU" sz="4800" b="1" dirty="0">
                <a:latin typeface="Comic Sans MS" pitchFamily="66" charset="0"/>
                <a:cs typeface="Times New Roman" pitchFamily="18" charset="0"/>
              </a:rPr>
              <a:t>   </a:t>
            </a:r>
            <a:endParaRPr lang="ru-RU" sz="800" dirty="0"/>
          </a:p>
          <a:p>
            <a:pPr eaLnBrk="0" hangingPunct="0"/>
            <a:endParaRPr lang="ru-RU" dirty="0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57200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92906" y="4456301"/>
            <a:ext cx="857250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b="1" dirty="0">
                <a:latin typeface="Comic Sans MS" panose="030F0702030302020204" pitchFamily="66" charset="0"/>
                <a:cs typeface="Times New Roman" pitchFamily="18" charset="0"/>
              </a:rPr>
              <a:t>Авторы проекта</a:t>
            </a:r>
            <a:r>
              <a:rPr lang="ru-RU" dirty="0">
                <a:latin typeface="Comic Sans MS" panose="030F0702030302020204" pitchFamily="66" charset="0"/>
                <a:cs typeface="Times New Roman" pitchFamily="18" charset="0"/>
              </a:rPr>
              <a:t>:</a:t>
            </a:r>
          </a:p>
          <a:p>
            <a:pPr eaLnBrk="0" hangingPunct="0"/>
            <a:r>
              <a:rPr lang="ru-RU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u="sng" dirty="0">
                <a:latin typeface="Comic Sans MS" panose="030F0702030302020204" pitchFamily="66" charset="0"/>
                <a:ea typeface="Times New Roman" pitchFamily="18" charset="0"/>
                <a:cs typeface="Courier New" pitchFamily="49" charset="0"/>
              </a:rPr>
              <a:t>Калашникова С.С</a:t>
            </a:r>
            <a:r>
              <a:rPr lang="ru-RU" dirty="0">
                <a:latin typeface="Comic Sans MS" panose="030F0702030302020204" pitchFamily="66" charset="0"/>
                <a:ea typeface="Times New Roman" pitchFamily="18" charset="0"/>
                <a:cs typeface="Courier New" pitchFamily="49" charset="0"/>
              </a:rPr>
              <a:t>.- воспитатель высшей квалификационной  категории</a:t>
            </a:r>
          </a:p>
          <a:p>
            <a:pPr eaLnBrk="0" hangingPunct="0"/>
            <a:r>
              <a:rPr lang="ru-RU" dirty="0">
                <a:latin typeface="Comic Sans MS" panose="030F0702030302020204" pitchFamily="66" charset="0"/>
                <a:ea typeface="Times New Roman" pitchFamily="18" charset="0"/>
                <a:cs typeface="Courier New" pitchFamily="49" charset="0"/>
              </a:rPr>
              <a:t>  </a:t>
            </a:r>
            <a:r>
              <a:rPr lang="ru-RU" u="sng" dirty="0" smtClean="0">
                <a:latin typeface="Comic Sans MS" panose="030F0702030302020204" pitchFamily="66" charset="0"/>
                <a:ea typeface="Times New Roman" pitchFamily="18" charset="0"/>
                <a:cs typeface="Courier New" pitchFamily="49" charset="0"/>
              </a:rPr>
              <a:t>Черепанова Н.А.</a:t>
            </a:r>
            <a:r>
              <a:rPr lang="ru-RU" dirty="0" smtClean="0">
                <a:latin typeface="Comic Sans MS" panose="030F0702030302020204" pitchFamily="66" charset="0"/>
                <a:ea typeface="Times New Roman" pitchFamily="18" charset="0"/>
                <a:cs typeface="Courier New" pitchFamily="49" charset="0"/>
              </a:rPr>
              <a:t> воспитатель.</a:t>
            </a:r>
          </a:p>
          <a:p>
            <a:pPr eaLnBrk="0" hangingPunct="0"/>
            <a:r>
              <a:rPr lang="ru-RU" dirty="0" smtClean="0">
                <a:latin typeface="Comic Sans MS" panose="030F0702030302020204" pitchFamily="66" charset="0"/>
                <a:cs typeface="Courier New" pitchFamily="49" charset="0"/>
              </a:rPr>
              <a:t>  </a:t>
            </a:r>
            <a:r>
              <a:rPr lang="ru-RU" altLang="ru-RU" b="1" u="sng" dirty="0">
                <a:latin typeface="Comic Sans MS" panose="030F0702030302020204" pitchFamily="66" charset="0"/>
                <a:cs typeface="Times New Roman" pitchFamily="18" charset="0"/>
              </a:rPr>
              <a:t>Тип проекта: </a:t>
            </a:r>
            <a:r>
              <a:rPr lang="ru-RU" dirty="0" smtClean="0">
                <a:latin typeface="Comic Sans MS" panose="030F0702030302020204" pitchFamily="66" charset="0"/>
              </a:rPr>
              <a:t>познавательно-творческий</a:t>
            </a:r>
            <a:r>
              <a:rPr lang="ru-RU" altLang="ru-RU" dirty="0" smtClean="0">
                <a:latin typeface="Comic Sans MS" panose="030F0702030302020204" pitchFamily="66" charset="0"/>
                <a:cs typeface="Times New Roman" pitchFamily="18" charset="0"/>
              </a:rPr>
              <a:t>.</a:t>
            </a:r>
            <a:endParaRPr lang="ru-RU" u="sng" dirty="0">
              <a:latin typeface="Comic Sans MS" panose="030F0702030302020204" pitchFamily="66" charset="0"/>
            </a:endParaRPr>
          </a:p>
          <a:p>
            <a:pPr algn="ctr" eaLnBrk="0" hangingPunct="0"/>
            <a:r>
              <a:rPr lang="ru-RU" b="1" dirty="0">
                <a:latin typeface="Comic Sans MS" panose="030F0702030302020204" pitchFamily="66" charset="0"/>
                <a:cs typeface="Times New Roman" pitchFamily="18" charset="0"/>
              </a:rPr>
              <a:t>Проект рассчитан на </a:t>
            </a:r>
            <a:r>
              <a:rPr lang="ru-RU" b="1" dirty="0" smtClean="0">
                <a:latin typeface="Comic Sans MS" panose="030F0702030302020204" pitchFamily="66" charset="0"/>
                <a:cs typeface="Times New Roman" pitchFamily="18" charset="0"/>
              </a:rPr>
              <a:t>3 месяца</a:t>
            </a:r>
            <a:r>
              <a:rPr lang="ru-RU" b="1" dirty="0">
                <a:latin typeface="Comic Sans MS" panose="030F0702030302020204" pitchFamily="66" charset="0"/>
                <a:cs typeface="Times New Roman" pitchFamily="18" charset="0"/>
              </a:rPr>
              <a:t>, для детей </a:t>
            </a:r>
            <a:r>
              <a:rPr lang="ru-RU" b="1" dirty="0" smtClean="0">
                <a:latin typeface="Comic Sans MS" panose="030F0702030302020204" pitchFamily="66" charset="0"/>
                <a:cs typeface="Times New Roman" pitchFamily="18" charset="0"/>
              </a:rPr>
              <a:t>6-7  лет.</a:t>
            </a:r>
            <a:r>
              <a:rPr lang="en-US" dirty="0">
                <a:latin typeface="Comic Sans MS" panose="030F0702030302020204" pitchFamily="66" charset="0"/>
                <a:cs typeface="Times New Roman" pitchFamily="18" charset="0"/>
              </a:rPr>
              <a:t/>
            </a:r>
            <a:br>
              <a:rPr lang="en-US" dirty="0">
                <a:latin typeface="Comic Sans MS" panose="030F0702030302020204" pitchFamily="66" charset="0"/>
                <a:cs typeface="Times New Roman" pitchFamily="18" charset="0"/>
              </a:rPr>
            </a:br>
            <a:r>
              <a:rPr lang="en-US" sz="1400" dirty="0">
                <a:latin typeface="Calibri" pitchFamily="34" charset="0"/>
                <a:cs typeface="Times New Roman" pitchFamily="18" charset="0"/>
              </a:rPr>
              <a:t/>
            </a:r>
            <a:br>
              <a:rPr lang="en-US" sz="1400" dirty="0">
                <a:latin typeface="Calibri" pitchFamily="34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2054" name="Прямоугольник 10"/>
          <p:cNvSpPr>
            <a:spLocks noChangeArrowheads="1"/>
          </p:cNvSpPr>
          <p:nvPr/>
        </p:nvSpPr>
        <p:spPr bwMode="auto">
          <a:xfrm>
            <a:off x="1000125" y="857250"/>
            <a:ext cx="70723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Comic Sans MS" pitchFamily="66" charset="0"/>
                <a:cs typeface="Times New Roman" pitchFamily="18" charset="0"/>
              </a:rPr>
              <a:t>Проект</a:t>
            </a:r>
            <a:endParaRPr lang="ru-RU" sz="4000">
              <a:latin typeface="Calibri" pitchFamily="34" charset="0"/>
            </a:endParaRPr>
          </a:p>
        </p:txBody>
      </p:sp>
      <p:sp>
        <p:nvSpPr>
          <p:cNvPr id="2055" name="TextBox 9"/>
          <p:cNvSpPr txBox="1">
            <a:spLocks noChangeArrowheads="1"/>
          </p:cNvSpPr>
          <p:nvPr/>
        </p:nvSpPr>
        <p:spPr bwMode="auto">
          <a:xfrm>
            <a:off x="68709" y="1330296"/>
            <a:ext cx="907529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FFFF00"/>
                </a:solidFill>
                <a:latin typeface="Calibri" pitchFamily="34" charset="0"/>
              </a:rPr>
              <a:t>«Будь здоров без докторов»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242" y="2119313"/>
            <a:ext cx="3528392" cy="233698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116632"/>
            <a:ext cx="8748464" cy="2304256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/>
              <a:t>ПРОЕКТ «ЗЕЛЕНАЯ АПТЕКА НА УЧАСТКЕ ДЕТСКОГО САДА» </a:t>
            </a:r>
            <a:r>
              <a:rPr lang="ru-RU" sz="3600" dirty="0" smtClean="0"/>
              <a:t>(АЛЬБОМ)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573" y="1445282"/>
            <a:ext cx="1481061" cy="21018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700" y="1715982"/>
            <a:ext cx="1477006" cy="2096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0" y="3414725"/>
            <a:ext cx="1481060" cy="21018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51" y="3933056"/>
            <a:ext cx="1481060" cy="21018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73" y="1710227"/>
            <a:ext cx="1481061" cy="21018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46" y="1445282"/>
            <a:ext cx="1481061" cy="21018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858" y="4357599"/>
            <a:ext cx="1477076" cy="20962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81" y="4374789"/>
            <a:ext cx="1464963" cy="20790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87" y="895053"/>
            <a:ext cx="1481060" cy="21018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34573" y="5018855"/>
            <a:ext cx="2013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Альбом  изготовила семья Дятлова Ярослава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37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Проект «Лампа </a:t>
            </a:r>
            <a:r>
              <a:rPr lang="ru-RU" b="1" dirty="0" err="1" smtClean="0"/>
              <a:t>Алладина</a:t>
            </a:r>
            <a:r>
              <a:rPr lang="ru-RU" b="1" dirty="0" smtClean="0"/>
              <a:t>»</a:t>
            </a:r>
            <a:br>
              <a:rPr lang="ru-RU" b="1" dirty="0" smtClean="0"/>
            </a:br>
            <a:r>
              <a:rPr lang="ru-RU" sz="2400" dirty="0" smtClean="0"/>
              <a:t>(выставка детских рисунков)</a:t>
            </a:r>
            <a:endParaRPr lang="ru-RU" dirty="0"/>
          </a:p>
        </p:txBody>
      </p:sp>
      <p:sp>
        <p:nvSpPr>
          <p:cNvPr id="22530" name="AutoShape 2"/>
          <p:cNvSpPr>
            <a:spLocks noChangeArrowheads="1"/>
          </p:cNvSpPr>
          <p:nvPr/>
        </p:nvSpPr>
        <p:spPr bwMode="auto">
          <a:xfrm>
            <a:off x="6763444" y="5949281"/>
            <a:ext cx="2238375" cy="768852"/>
          </a:xfrm>
          <a:prstGeom prst="wedgeRoundRectCallout">
            <a:avLst>
              <a:gd name="adj1" fmla="val -32908"/>
              <a:gd name="adj2" fmla="val -305344"/>
              <a:gd name="adj3" fmla="val 16667"/>
            </a:avLst>
          </a:prstGeom>
          <a:solidFill>
            <a:srgbClr val="4BACC6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ru-RU" sz="1100" dirty="0">
                <a:latin typeface="Calibri" pitchFamily="34" charset="0"/>
              </a:rPr>
              <a:t>Работы выполнили: </a:t>
            </a:r>
            <a:r>
              <a:rPr lang="ru-RU" sz="1100" dirty="0" smtClean="0">
                <a:latin typeface="Calibri" pitchFamily="34" charset="0"/>
              </a:rPr>
              <a:t>Ваня, Юля, Валера, Настя, Егор, Эвелина, Матвей, Диана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389563"/>
            <a:ext cx="7703120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dirty="0">
                <a:latin typeface="Comic Sans MS" panose="030F0702030302020204" pitchFamily="66" charset="0"/>
              </a:rPr>
              <a:t>Д</a:t>
            </a:r>
            <a:r>
              <a:rPr lang="ru-RU" dirty="0" smtClean="0">
                <a:latin typeface="Comic Sans MS" panose="030F0702030302020204" pitchFamily="66" charset="0"/>
              </a:rPr>
              <a:t>ети </a:t>
            </a:r>
            <a:r>
              <a:rPr lang="ru-RU" dirty="0">
                <a:latin typeface="Comic Sans MS" panose="030F0702030302020204" pitchFamily="66" charset="0"/>
              </a:rPr>
              <a:t>дышали  маслами,  была проведена выставка детских рисунков «На что похож запах». </a:t>
            </a:r>
            <a:endParaRPr lang="ru-RU" dirty="0" smtClean="0">
              <a:latin typeface="Comic Sans MS" panose="030F0702030302020204" pitchFamily="66" charset="0"/>
            </a:endParaRPr>
          </a:p>
          <a:p>
            <a:pPr>
              <a:spcAft>
                <a:spcPts val="1000"/>
              </a:spcAft>
            </a:pPr>
            <a:r>
              <a:rPr lang="ru-RU" dirty="0" smtClean="0">
                <a:latin typeface="Comic Sans MS" panose="030F0702030302020204" pitchFamily="66" charset="0"/>
              </a:rPr>
              <a:t>Родители </a:t>
            </a:r>
            <a:r>
              <a:rPr lang="ru-RU" dirty="0">
                <a:latin typeface="Comic Sans MS" panose="030F0702030302020204" pitchFamily="66" charset="0"/>
              </a:rPr>
              <a:t>на информационном стенде могли прочитать информацию о </a:t>
            </a:r>
            <a:r>
              <a:rPr lang="ru-RU" dirty="0" smtClean="0">
                <a:latin typeface="Comic Sans MS" panose="030F0702030302020204" pitchFamily="66" charset="0"/>
              </a:rPr>
              <a:t>пользе  ароматерапии.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1953" r="11413" b="7198"/>
          <a:stretch/>
        </p:blipFill>
        <p:spPr>
          <a:xfrm>
            <a:off x="178967" y="1817168"/>
            <a:ext cx="4249018" cy="2842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8387" r="5900" b="6009"/>
          <a:stretch/>
        </p:blipFill>
        <p:spPr>
          <a:xfrm>
            <a:off x="4603831" y="1268413"/>
            <a:ext cx="4397988" cy="2802258"/>
          </a:xfrm>
          <a:prstGeom prst="roundRect">
            <a:avLst>
              <a:gd name="adj" fmla="val 2907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7064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Проект «В гостях у Нептуна»</a:t>
            </a:r>
            <a:br>
              <a:rPr lang="ru-RU" sz="4000" b="1" dirty="0" smtClean="0"/>
            </a:br>
            <a:r>
              <a:rPr lang="ru-RU" sz="4000" dirty="0" smtClean="0"/>
              <a:t>(фотоотчет)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4925" y="5949280"/>
            <a:ext cx="79563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dirty="0" smtClean="0">
                <a:latin typeface="Comic Sans MS" panose="030F0702030302020204" pitchFamily="66" charset="0"/>
              </a:rPr>
              <a:t>Дети </a:t>
            </a:r>
            <a:r>
              <a:rPr lang="ru-RU" dirty="0">
                <a:latin typeface="Comic Sans MS" panose="030F0702030302020204" pitchFamily="66" charset="0"/>
              </a:rPr>
              <a:t>с удовольствием принимали участие в празднике. Выполняли задания Нептуна, чтобы спасти рыбок попавших в сети рыбака.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25" y="978993"/>
            <a:ext cx="3600400" cy="23846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0" b="10765"/>
          <a:stretch/>
        </p:blipFill>
        <p:spPr>
          <a:xfrm>
            <a:off x="4764656" y="978993"/>
            <a:ext cx="3796645" cy="23846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8"/>
          <a:stretch/>
        </p:blipFill>
        <p:spPr>
          <a:xfrm>
            <a:off x="2051720" y="3427435"/>
            <a:ext cx="4054603" cy="2524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7064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Проект «Закаляйся как сталь»</a:t>
            </a:r>
            <a:r>
              <a:rPr lang="ru-RU" b="1" dirty="0" smtClean="0"/>
              <a:t> </a:t>
            </a:r>
            <a:r>
              <a:rPr lang="ru-RU" sz="2400" dirty="0" smtClean="0"/>
              <a:t>(стенгазета)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21" name="TextBox 9"/>
          <p:cNvSpPr txBox="1">
            <a:spLocks noChangeArrowheads="1"/>
          </p:cNvSpPr>
          <p:nvPr/>
        </p:nvSpPr>
        <p:spPr bwMode="auto">
          <a:xfrm>
            <a:off x="514350" y="5805264"/>
            <a:ext cx="8137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В рамках этого проекта был разработан комплекс закаливающих упражнений после дневного сна и на прогулках, для родителей изготовлена папка-ширма «Закаляй свой организм».</a:t>
            </a:r>
          </a:p>
          <a:p>
            <a:endParaRPr lang="ru-RU" dirty="0"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r="20863"/>
          <a:stretch/>
        </p:blipFill>
        <p:spPr>
          <a:xfrm>
            <a:off x="251521" y="646073"/>
            <a:ext cx="2465620" cy="227887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340768"/>
            <a:ext cx="2935384" cy="194421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8000"/>
          <a:stretch/>
        </p:blipFill>
        <p:spPr>
          <a:xfrm>
            <a:off x="6464836" y="613941"/>
            <a:ext cx="2187039" cy="280831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0" y="3125474"/>
            <a:ext cx="1779082" cy="268606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21465" r="17713" b="6008"/>
          <a:stretch/>
        </p:blipFill>
        <p:spPr>
          <a:xfrm>
            <a:off x="2265648" y="3422253"/>
            <a:ext cx="3024469" cy="209650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3" r="19288"/>
          <a:stretch/>
        </p:blipFill>
        <p:spPr>
          <a:xfrm>
            <a:off x="5754549" y="3708757"/>
            <a:ext cx="2872670" cy="207557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991" y="-48085"/>
            <a:ext cx="7773338" cy="159617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Проект «В гостях у сказки</a:t>
            </a:r>
            <a:r>
              <a:rPr lang="ru-RU" dirty="0" smtClean="0"/>
              <a:t>».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200" dirty="0" smtClean="0"/>
              <a:t>(сюжетные занятия)</a:t>
            </a:r>
            <a:endParaRPr lang="ru-RU" sz="2200" dirty="0"/>
          </a:p>
        </p:txBody>
      </p:sp>
      <p:sp>
        <p:nvSpPr>
          <p:cNvPr id="14344" name="TextBox 8"/>
          <p:cNvSpPr txBox="1">
            <a:spLocks noChangeArrowheads="1"/>
          </p:cNvSpPr>
          <p:nvPr/>
        </p:nvSpPr>
        <p:spPr bwMode="auto">
          <a:xfrm>
            <a:off x="3851920" y="4941168"/>
            <a:ext cx="440283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mic Sans MS" panose="030F0702030302020204" pitchFamily="66" charset="0"/>
              </a:rPr>
              <a:t> Воспитателем по физической культуре был разработан и проведен цикл занятий с детьми с различными сказочными персонажами. На таких занятиях  дети более активны.                                             </a:t>
            </a:r>
          </a:p>
          <a:p>
            <a:pPr algn="ctr"/>
            <a:endParaRPr lang="ru-RU" dirty="0"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1"/>
          <a:stretch/>
        </p:blipFill>
        <p:spPr>
          <a:xfrm>
            <a:off x="123787" y="843798"/>
            <a:ext cx="2359981" cy="28290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18" y="903809"/>
            <a:ext cx="2107975" cy="3182629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6008" r="15350"/>
          <a:stretch/>
        </p:blipFill>
        <p:spPr>
          <a:xfrm>
            <a:off x="3275856" y="1548092"/>
            <a:ext cx="3471776" cy="288902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12201" b="7198"/>
          <a:stretch/>
        </p:blipFill>
        <p:spPr>
          <a:xfrm>
            <a:off x="263203" y="4012528"/>
            <a:ext cx="3354270" cy="267156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0" y="582431"/>
            <a:ext cx="9936163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Проект «Здоровье ребёнка </a:t>
            </a:r>
            <a:br>
              <a:rPr lang="ru-RU" sz="4000" b="1" dirty="0" smtClean="0"/>
            </a:br>
            <a:r>
              <a:rPr lang="ru-RU" sz="4000" b="1" dirty="0" smtClean="0"/>
              <a:t>в ваших руках».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dirty="0" smtClean="0"/>
              <a:t>(изготовление папки –ширмы)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img06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191" y="1417638"/>
            <a:ext cx="2236569" cy="3279061"/>
          </a:xfrm>
          <a:prstGeom prst="round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5" name="Рисунок 4" descr="img049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50580" y="2460996"/>
            <a:ext cx="2236569" cy="3279061"/>
          </a:xfrm>
          <a:prstGeom prst="round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6" name="Рисунок 5" descr="img065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23980" y="1848214"/>
            <a:ext cx="2255152" cy="3282222"/>
          </a:xfrm>
          <a:prstGeom prst="round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8" name="Рисунок 7" descr="img066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32240" y="2460996"/>
            <a:ext cx="2245280" cy="3283542"/>
          </a:xfrm>
          <a:prstGeom prst="round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15368" name="TextBox 8"/>
          <p:cNvSpPr txBox="1">
            <a:spLocks noChangeArrowheads="1"/>
          </p:cNvSpPr>
          <p:nvPr/>
        </p:nvSpPr>
        <p:spPr bwMode="auto">
          <a:xfrm>
            <a:off x="605527" y="5657850"/>
            <a:ext cx="807740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alibri" pitchFamily="34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Эту папку – ширму изготовила семья </a:t>
            </a:r>
            <a:r>
              <a:rPr lang="ru-RU" dirty="0" err="1">
                <a:latin typeface="Comic Sans MS" panose="030F0702030302020204" pitchFamily="66" charset="0"/>
              </a:rPr>
              <a:t>Б</a:t>
            </a:r>
            <a:r>
              <a:rPr lang="ru-RU" dirty="0" err="1" smtClean="0">
                <a:latin typeface="Comic Sans MS" panose="030F0702030302020204" pitchFamily="66" charset="0"/>
              </a:rPr>
              <a:t>арашкиных</a:t>
            </a:r>
            <a:r>
              <a:rPr lang="ru-RU" dirty="0" smtClean="0">
                <a:latin typeface="Comic Sans MS" panose="030F0702030302020204" pitchFamily="66" charset="0"/>
              </a:rPr>
              <a:t>. </a:t>
            </a:r>
          </a:p>
          <a:p>
            <a:r>
              <a:rPr lang="ru-RU" dirty="0" smtClean="0">
                <a:latin typeface="Comic Sans MS" panose="030F0702030302020204" pitchFamily="66" charset="0"/>
              </a:rPr>
              <a:t>В </a:t>
            </a:r>
            <a:r>
              <a:rPr lang="ru-RU" dirty="0">
                <a:latin typeface="Comic Sans MS" panose="030F0702030302020204" pitchFamily="66" charset="0"/>
              </a:rPr>
              <a:t>ней даны рекомендации по использованию точечного массажа и настоев для профилактики гриппа и </a:t>
            </a:r>
            <a:r>
              <a:rPr lang="ru-RU" dirty="0" err="1">
                <a:latin typeface="Comic Sans MS" panose="030F0702030302020204" pitchFamily="66" charset="0"/>
              </a:rPr>
              <a:t>ОРВи</a:t>
            </a:r>
            <a:r>
              <a:rPr lang="ru-RU" dirty="0">
                <a:latin typeface="Comic Sans MS" panose="030F0702030302020204" pitchFamily="66" charset="0"/>
              </a:rPr>
              <a:t>.  </a:t>
            </a:r>
          </a:p>
          <a:p>
            <a:endParaRPr lang="ru-RU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ru-RU" b="1" dirty="0" smtClean="0"/>
              <a:t>Проект «Традиции здоровья». </a:t>
            </a:r>
            <a:r>
              <a:rPr lang="ru-RU" sz="2200" dirty="0" smtClean="0"/>
              <a:t>(фотовыставка)</a:t>
            </a:r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-108520" y="6093296"/>
            <a:ext cx="56065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mic Sans MS" panose="030F0702030302020204" pitchFamily="66" charset="0"/>
              </a:rPr>
              <a:t>В рамках этого проекта родитель поделились традициями здорового образа жизни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4551">
            <a:off x="412290" y="1079603"/>
            <a:ext cx="1468886" cy="22187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12" y="713116"/>
            <a:ext cx="1712877" cy="22838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094">
            <a:off x="3788752" y="1113228"/>
            <a:ext cx="1653648" cy="2204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r="4325"/>
          <a:stretch/>
        </p:blipFill>
        <p:spPr>
          <a:xfrm>
            <a:off x="172442" y="3766814"/>
            <a:ext cx="2240400" cy="2246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r="12201"/>
          <a:stretch/>
        </p:blipFill>
        <p:spPr>
          <a:xfrm>
            <a:off x="6117013" y="703244"/>
            <a:ext cx="2794226" cy="24377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9"/>
          <a:stretch/>
        </p:blipFill>
        <p:spPr>
          <a:xfrm>
            <a:off x="2590553" y="3580681"/>
            <a:ext cx="1713477" cy="20054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496" y="3844211"/>
            <a:ext cx="1669517" cy="22260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t="13250" r="5612" b="5901"/>
          <a:stretch/>
        </p:blipFill>
        <p:spPr>
          <a:xfrm>
            <a:off x="6299508" y="3211499"/>
            <a:ext cx="2611731" cy="352812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9576" r="21651"/>
          <a:stretch/>
        </p:blipFill>
        <p:spPr>
          <a:xfrm>
            <a:off x="6151502" y="1001463"/>
            <a:ext cx="2880320" cy="2882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b="1" dirty="0" smtClean="0"/>
              <a:t>Проект «Где спрятались витамины».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200" dirty="0" smtClean="0"/>
              <a:t>Выставка детских работ (аппликация)</a:t>
            </a:r>
            <a:endParaRPr lang="ru-RU" sz="2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3800" r="5201"/>
          <a:stretch/>
        </p:blipFill>
        <p:spPr>
          <a:xfrm>
            <a:off x="251520" y="1722549"/>
            <a:ext cx="3456384" cy="47980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5900" r="2751"/>
          <a:stretch/>
        </p:blipFill>
        <p:spPr>
          <a:xfrm>
            <a:off x="3923927" y="1580909"/>
            <a:ext cx="2115397" cy="1723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6008" r="9838" b="8386"/>
          <a:stretch/>
        </p:blipFill>
        <p:spPr>
          <a:xfrm>
            <a:off x="4151732" y="4121586"/>
            <a:ext cx="3999539" cy="2666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Проект «Книга сказок».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9461" name="AutoShape 1"/>
          <p:cNvSpPr>
            <a:spLocks noChangeArrowheads="1"/>
          </p:cNvSpPr>
          <p:nvPr/>
        </p:nvSpPr>
        <p:spPr bwMode="auto">
          <a:xfrm>
            <a:off x="4067944" y="4199725"/>
            <a:ext cx="4972050" cy="1458125"/>
          </a:xfrm>
          <a:prstGeom prst="flowChartConnector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1000"/>
              </a:spcAft>
            </a:pPr>
            <a:r>
              <a:rPr lang="ru-RU" dirty="0">
                <a:latin typeface="Comic Sans MS" panose="030F0702030302020204" pitchFamily="66" charset="0"/>
              </a:rPr>
              <a:t>В проекте приняли участие </a:t>
            </a:r>
            <a:r>
              <a:rPr lang="ru-RU" dirty="0" smtClean="0">
                <a:latin typeface="Comic Sans MS" panose="030F0702030302020204" pitchFamily="66" charset="0"/>
              </a:rPr>
              <a:t>Гончаренко, Кривобоковы, </a:t>
            </a:r>
            <a:r>
              <a:rPr lang="ru-RU" dirty="0" err="1" smtClean="0">
                <a:latin typeface="Comic Sans MS" panose="030F0702030302020204" pitchFamily="66" charset="0"/>
              </a:rPr>
              <a:t>Батковы</a:t>
            </a:r>
            <a:r>
              <a:rPr lang="ru-RU" dirty="0" smtClean="0">
                <a:latin typeface="Comic Sans MS" panose="030F0702030302020204" pitchFamily="66" charset="0"/>
              </a:rPr>
              <a:t>, Семеновы, Лысенко</a:t>
            </a:r>
            <a:r>
              <a:rPr lang="ru-RU" sz="1100" dirty="0" smtClean="0">
                <a:latin typeface="Calibri" pitchFamily="34" charset="0"/>
              </a:rPr>
              <a:t>.</a:t>
            </a:r>
            <a:endParaRPr lang="ru-RU" dirty="0"/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395288" y="5657850"/>
            <a:ext cx="87487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Работа в рамках проекта предполагает сотворчество взрослого и ребенка. Ребёнок  сочиняет сказку о здоровом образе жизни, рисует иллюстрации к тексту. Взрослый записывает </a:t>
            </a:r>
            <a:r>
              <a:rPr lang="ru-RU" dirty="0" smtClean="0">
                <a:latin typeface="Comic Sans MS" panose="030F0702030302020204" pitchFamily="66" charset="0"/>
              </a:rPr>
              <a:t>сказку.</a:t>
            </a:r>
            <a:endParaRPr lang="ru-RU" dirty="0">
              <a:latin typeface="Comic Sans MS" panose="030F0702030302020204" pitchFamily="66" charset="0"/>
            </a:endParaRPr>
          </a:p>
          <a:p>
            <a:endParaRPr lang="ru-RU" dirty="0"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/>
          <a:stretch/>
        </p:blipFill>
        <p:spPr>
          <a:xfrm>
            <a:off x="4322779" y="1276032"/>
            <a:ext cx="2088110" cy="28941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"/>
          <a:stretch/>
        </p:blipFill>
        <p:spPr>
          <a:xfrm>
            <a:off x="6623881" y="581599"/>
            <a:ext cx="2412665" cy="1778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359" y="2227710"/>
            <a:ext cx="1658441" cy="20111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b="3800"/>
          <a:stretch/>
        </p:blipFill>
        <p:spPr>
          <a:xfrm>
            <a:off x="319743" y="764704"/>
            <a:ext cx="3561184" cy="46795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4432911"/>
            <a:ext cx="1000454" cy="9402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13" y="1756175"/>
            <a:ext cx="2130975" cy="28700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0060" y="834693"/>
            <a:ext cx="278054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Сказки о здоровом образе жизни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130" y="268303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Проект « «Мы закаляемся ».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400" dirty="0" smtClean="0"/>
              <a:t>(Выставка рисунков)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для проекта 04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250" y="1061382"/>
            <a:ext cx="2762250" cy="20713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для проекта 04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1840" y="1484784"/>
            <a:ext cx="2762250" cy="20713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для проекта 042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9632" y="3751094"/>
            <a:ext cx="2762250" cy="20713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для проекта 042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25988" y="3781842"/>
            <a:ext cx="2761615" cy="20713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для проекта 042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36439" y="1196648"/>
            <a:ext cx="2762250" cy="20713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488" name="TextBox 8"/>
          <p:cNvSpPr txBox="1">
            <a:spLocks noChangeArrowheads="1"/>
          </p:cNvSpPr>
          <p:nvPr/>
        </p:nvSpPr>
        <p:spPr bwMode="auto">
          <a:xfrm>
            <a:off x="539750" y="5934075"/>
            <a:ext cx="7632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Calibri" pitchFamily="34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Работы родителей и детей. В выставке принимали участие семьи</a:t>
            </a:r>
            <a:r>
              <a:rPr lang="ru-RU" dirty="0" smtClean="0">
                <a:latin typeface="Comic Sans MS" panose="030F0702030302020204" pitchFamily="66" charset="0"/>
              </a:rPr>
              <a:t>: </a:t>
            </a:r>
            <a:endParaRPr lang="ru-RU" dirty="0">
              <a:latin typeface="Comic Sans MS" panose="030F0702030302020204" pitchFamily="66" charset="0"/>
            </a:endParaRPr>
          </a:p>
          <a:p>
            <a:r>
              <a:rPr lang="ru-RU" dirty="0" smtClean="0">
                <a:latin typeface="Comic Sans MS" panose="030F0702030302020204" pitchFamily="66" charset="0"/>
              </a:rPr>
              <a:t>Гиренко, Смирновы, </a:t>
            </a:r>
            <a:r>
              <a:rPr lang="ru-RU" dirty="0" err="1" smtClean="0">
                <a:latin typeface="Comic Sans MS" panose="030F0702030302020204" pitchFamily="66" charset="0"/>
              </a:rPr>
              <a:t>Каркешко</a:t>
            </a:r>
            <a:r>
              <a:rPr lang="ru-RU" dirty="0" smtClean="0">
                <a:latin typeface="Comic Sans MS" panose="030F0702030302020204" pitchFamily="66" charset="0"/>
              </a:rPr>
              <a:t>, </a:t>
            </a:r>
            <a:r>
              <a:rPr lang="ru-RU" dirty="0" err="1" smtClean="0">
                <a:latin typeface="Comic Sans MS" panose="030F0702030302020204" pitchFamily="66" charset="0"/>
              </a:rPr>
              <a:t>Алилековы</a:t>
            </a:r>
            <a:r>
              <a:rPr lang="ru-RU" dirty="0" smtClean="0">
                <a:latin typeface="Comic Sans MS" panose="030F0702030302020204" pitchFamily="66" charset="0"/>
              </a:rPr>
              <a:t>, Устименко.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96" y="-31404"/>
            <a:ext cx="9173096" cy="6889403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 dirty="0" smtClean="0"/>
              <a:t>А</a:t>
            </a:r>
            <a:r>
              <a:rPr lang="ru-RU" sz="4000" b="1" dirty="0" smtClean="0"/>
              <a:t>ктуальность темы</a:t>
            </a:r>
            <a:endParaRPr lang="ru-RU" sz="40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417663"/>
            <a:ext cx="7056784" cy="3352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 сожалению, в силу недостаточно развитого культурного уровня нашего общества здоровье ещё не стоит на первом месте среди потребностей человека. Поэтому многие родители предпочитают многочасовые просмотры телепередач и видеофильмов закаливанию, занятиям физкультурой, прогулкам на свежем воздухе.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У детей важно формировать интерес к оздоровлению собственного организма.</a:t>
            </a:r>
            <a:r>
              <a:rPr lang="ru-RU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Чем раньше ребёнок получит представление о строении тела человека, узнает о важности закаливания, движения, правильного питания, сна, тем раньше он будет приобщён к здоровому образу жизни.       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91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58618">
            <a:off x="3551200" y="1513866"/>
            <a:ext cx="2519141" cy="16427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8473" y="3611"/>
            <a:ext cx="76983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atin typeface="+mj-lt"/>
              </a:rPr>
              <a:t>ПРОЕКТ «ДИДАКТИЧЕСКАЯ</a:t>
            </a:r>
            <a:r>
              <a:rPr lang="en-US" sz="3600" b="1" dirty="0" smtClean="0">
                <a:latin typeface="+mj-lt"/>
              </a:rPr>
              <a:t> </a:t>
            </a:r>
            <a:r>
              <a:rPr lang="ru-RU" sz="3600" b="1" dirty="0" smtClean="0">
                <a:latin typeface="+mj-lt"/>
              </a:rPr>
              <a:t>ИГРА </a:t>
            </a:r>
          </a:p>
          <a:p>
            <a:pPr algn="ctr"/>
            <a:r>
              <a:rPr lang="ru-RU" sz="3600" b="1" dirty="0" smtClean="0">
                <a:latin typeface="+mj-lt"/>
              </a:rPr>
              <a:t>«ПОЛЕЗНЫЕ И ВРЕДНЫЕ ПРОДУКТЫ»</a:t>
            </a:r>
            <a:endParaRPr lang="ru-RU" sz="3600" b="1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878" y="3090941"/>
            <a:ext cx="1966962" cy="13319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19292"/>
          <a:stretch/>
        </p:blipFill>
        <p:spPr>
          <a:xfrm>
            <a:off x="6103144" y="1199800"/>
            <a:ext cx="1648705" cy="1149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2666" y="2396118"/>
            <a:ext cx="1895307" cy="13607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/>
          <a:stretch/>
        </p:blipFill>
        <p:spPr>
          <a:xfrm>
            <a:off x="304077" y="1327050"/>
            <a:ext cx="3089279" cy="51133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42309" y="5486141"/>
            <a:ext cx="4779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Дети закрепили знания о полезных и вредных продуктах. С удовольствием играли в игру на интерактивной доске. 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4337"/>
            <a:ext cx="5635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+mn-lt"/>
              </a:rPr>
              <a:t>ПРОЕКТ «Д/И ВИТАМИНЫ»</a:t>
            </a:r>
            <a:endParaRPr lang="ru-RU" sz="3600" b="1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08628">
            <a:off x="302495" y="1019107"/>
            <a:ext cx="2382330" cy="17867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3068">
            <a:off x="6184985" y="3502134"/>
            <a:ext cx="2384136" cy="17881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99104">
            <a:off x="6383469" y="1057106"/>
            <a:ext cx="2390218" cy="17926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42259">
            <a:off x="789290" y="3410890"/>
            <a:ext cx="2382330" cy="17867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b="25342"/>
          <a:stretch/>
        </p:blipFill>
        <p:spPr>
          <a:xfrm>
            <a:off x="3428411" y="935001"/>
            <a:ext cx="2390219" cy="13383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b="28000"/>
          <a:stretch/>
        </p:blipFill>
        <p:spPr>
          <a:xfrm>
            <a:off x="3453267" y="2923792"/>
            <a:ext cx="2400266" cy="12961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9998" y="5665845"/>
            <a:ext cx="5340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Игру создала  семья Иванова Дениса. Играя в игру дети узнали в каких продуктах какие витамины содержатся. 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2083" y="-387424"/>
            <a:ext cx="8676456" cy="1556792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/>
              <a:t>ПРОЕКТ «ВИТАМИННАЯ СЕМЬЯ»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300" dirty="0" smtClean="0"/>
              <a:t>(выставка)</a:t>
            </a:r>
            <a:endParaRPr lang="ru-RU" sz="2300" dirty="0"/>
          </a:p>
        </p:txBody>
      </p:sp>
      <p:sp>
        <p:nvSpPr>
          <p:cNvPr id="3" name="TextBox 2"/>
          <p:cNvSpPr txBox="1"/>
          <p:nvPr/>
        </p:nvSpPr>
        <p:spPr>
          <a:xfrm>
            <a:off x="2468775" y="5805264"/>
            <a:ext cx="6675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В проекте приняли участие семьи: </a:t>
            </a:r>
            <a:r>
              <a:rPr lang="ru-RU" dirty="0" err="1" smtClean="0">
                <a:latin typeface="Comic Sans MS" panose="030F0702030302020204" pitchFamily="66" charset="0"/>
              </a:rPr>
              <a:t>Секацкой</a:t>
            </a:r>
            <a:r>
              <a:rPr lang="ru-RU" dirty="0" smtClean="0">
                <a:latin typeface="Comic Sans MS" panose="030F0702030302020204" pitchFamily="66" charset="0"/>
              </a:rPr>
              <a:t> Дианы, </a:t>
            </a:r>
          </a:p>
          <a:p>
            <a:r>
              <a:rPr lang="ru-RU" dirty="0" err="1" smtClean="0">
                <a:latin typeface="Comic Sans MS" panose="030F0702030302020204" pitchFamily="66" charset="0"/>
              </a:rPr>
              <a:t>Вьюшкова</a:t>
            </a:r>
            <a:r>
              <a:rPr lang="ru-RU" dirty="0" smtClean="0">
                <a:latin typeface="Comic Sans MS" panose="030F0702030302020204" pitchFamily="66" charset="0"/>
              </a:rPr>
              <a:t> Матвея, Алексеева Егора, </a:t>
            </a:r>
            <a:r>
              <a:rPr lang="ru-RU" dirty="0" err="1" smtClean="0">
                <a:latin typeface="Comic Sans MS" panose="030F0702030302020204" pitchFamily="66" charset="0"/>
              </a:rPr>
              <a:t>Кистиневой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Ульяны</a:t>
            </a:r>
            <a:r>
              <a:rPr lang="ru-RU" dirty="0" smtClean="0">
                <a:latin typeface="Comic Sans MS" panose="030F0702030302020204" pitchFamily="66" charset="0"/>
              </a:rPr>
              <a:t>, </a:t>
            </a:r>
          </a:p>
          <a:p>
            <a:r>
              <a:rPr lang="ru-RU" dirty="0" smtClean="0">
                <a:latin typeface="Comic Sans MS" panose="030F0702030302020204" pitchFamily="66" charset="0"/>
              </a:rPr>
              <a:t>Абросимова Саши, </a:t>
            </a:r>
            <a:r>
              <a:rPr lang="ru-RU" dirty="0" err="1" smtClean="0">
                <a:latin typeface="Comic Sans MS" panose="030F0702030302020204" pitchFamily="66" charset="0"/>
              </a:rPr>
              <a:t>Кулинич</a:t>
            </a:r>
            <a:r>
              <a:rPr lang="ru-RU" dirty="0" smtClean="0">
                <a:latin typeface="Comic Sans MS" panose="030F0702030302020204" pitchFamily="66" charset="0"/>
              </a:rPr>
              <a:t> Насти.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7898" r="7475" b="14331"/>
          <a:stretch/>
        </p:blipFill>
        <p:spPr>
          <a:xfrm>
            <a:off x="127812" y="980728"/>
            <a:ext cx="4294600" cy="220533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r="5900" b="5901"/>
          <a:stretch/>
        </p:blipFill>
        <p:spPr>
          <a:xfrm>
            <a:off x="4684310" y="1019463"/>
            <a:ext cx="4321948" cy="292969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r="4326"/>
          <a:stretch/>
        </p:blipFill>
        <p:spPr>
          <a:xfrm>
            <a:off x="127812" y="3418470"/>
            <a:ext cx="1590240" cy="1340297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5900" b="9051"/>
          <a:stretch/>
        </p:blipFill>
        <p:spPr>
          <a:xfrm>
            <a:off x="2047922" y="3495597"/>
            <a:ext cx="2425516" cy="159091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5900" r="6688" b="3801"/>
          <a:stretch/>
        </p:blipFill>
        <p:spPr>
          <a:xfrm>
            <a:off x="127812" y="5086512"/>
            <a:ext cx="1968958" cy="1628177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4851" r="6688" b="4851"/>
          <a:stretch/>
        </p:blipFill>
        <p:spPr>
          <a:xfrm>
            <a:off x="4803308" y="4201178"/>
            <a:ext cx="2006158" cy="155432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22507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64096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/>
              <a:t>Проект «Умелые ручки» </a:t>
            </a:r>
            <a:br>
              <a:rPr lang="ru-RU" sz="4000" b="1" dirty="0" smtClean="0"/>
            </a:br>
            <a:r>
              <a:rPr lang="ru-RU" sz="2700" dirty="0" smtClean="0"/>
              <a:t>(изготовление родителями нестандартного оборудования)</a:t>
            </a:r>
            <a:endParaRPr lang="ru-RU" sz="27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67" y="1303660"/>
            <a:ext cx="1530163" cy="23102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t="16600" r="15247" b="8330"/>
          <a:stretch/>
        </p:blipFill>
        <p:spPr>
          <a:xfrm>
            <a:off x="611560" y="4882390"/>
            <a:ext cx="2820470" cy="17728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4820" r="5900"/>
          <a:stretch/>
        </p:blipFill>
        <p:spPr>
          <a:xfrm>
            <a:off x="6516216" y="1290489"/>
            <a:ext cx="2376264" cy="1777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27410" r="13775" b="8387"/>
          <a:stretch/>
        </p:blipFill>
        <p:spPr>
          <a:xfrm rot="16200000">
            <a:off x="6030341" y="4058836"/>
            <a:ext cx="3348016" cy="1844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" t="22700" r="18294" b="10100"/>
          <a:stretch/>
        </p:blipFill>
        <p:spPr>
          <a:xfrm>
            <a:off x="126397" y="1273276"/>
            <a:ext cx="2542783" cy="34625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" r="11953" b="17451"/>
          <a:stretch/>
        </p:blipFill>
        <p:spPr>
          <a:xfrm>
            <a:off x="3842585" y="4144458"/>
            <a:ext cx="1765946" cy="2448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t="18500" r="11953" b="20600"/>
          <a:stretch/>
        </p:blipFill>
        <p:spPr>
          <a:xfrm>
            <a:off x="4630501" y="2197094"/>
            <a:ext cx="1663633" cy="1820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620713"/>
            <a:ext cx="8229600" cy="1268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V этап: презентация проекта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ru-RU" sz="4000" b="1" dirty="0"/>
              <a:t>В</a:t>
            </a:r>
            <a:r>
              <a:rPr lang="ru-RU" sz="4000" b="1" dirty="0" smtClean="0"/>
              <a:t>икторина 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7570" y="1124744"/>
            <a:ext cx="881845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«Будь здоров </a:t>
            </a:r>
            <a:endParaRPr lang="ru-RU" sz="5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без </a:t>
            </a:r>
            <a:r>
              <a:rPr lang="ru-RU" sz="5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докторов»</a:t>
            </a:r>
            <a:endParaRPr lang="ru-RU" sz="5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/>
          <a:stretch/>
        </p:blipFill>
        <p:spPr>
          <a:xfrm>
            <a:off x="363000" y="3356992"/>
            <a:ext cx="3992976" cy="2787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65" y="2039490"/>
            <a:ext cx="1966359" cy="2968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3861048"/>
            <a:ext cx="1806061" cy="2720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r="21465"/>
          <a:stretch/>
        </p:blipFill>
        <p:spPr>
          <a:xfrm>
            <a:off x="5564941" y="1232756"/>
            <a:ext cx="3011803" cy="453650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88640"/>
            <a:ext cx="3278716" cy="316835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501008"/>
            <a:ext cx="2040637" cy="307813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r="2441" b="13251"/>
          <a:stretch/>
        </p:blipFill>
        <p:spPr>
          <a:xfrm>
            <a:off x="2491714" y="3501008"/>
            <a:ext cx="2845120" cy="309753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333375"/>
            <a:ext cx="8229600" cy="579278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 smtClean="0"/>
              <a:t>Работа с родителями</a:t>
            </a:r>
            <a:endParaRPr lang="ru-RU" sz="3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/>
              <a:t> 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800" cap="none" dirty="0" smtClean="0">
                <a:latin typeface="Comic Sans MS" panose="030F0702030302020204" pitchFamily="66" charset="0"/>
              </a:rPr>
              <a:t>Помощь в подборе книг, фотографий и информации.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800" cap="none" dirty="0" smtClean="0">
                <a:latin typeface="Comic Sans MS" panose="030F0702030302020204" pitchFamily="66" charset="0"/>
              </a:rPr>
              <a:t>Написание сказок и рассказов о здоровом образе жизни.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800" cap="none" dirty="0" smtClean="0">
                <a:latin typeface="Comic Sans MS" panose="030F0702030302020204" pitchFamily="66" charset="0"/>
              </a:rPr>
              <a:t>Участие в творческих выставках, в создании предлагаемых проектов.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800" cap="none" dirty="0" smtClean="0">
                <a:latin typeface="Comic Sans MS" panose="030F0702030302020204" pitchFamily="66" charset="0"/>
              </a:rPr>
              <a:t>Изготовление папки- ширмы «здоровье ребёнка в ваших руках».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800" cap="none" dirty="0" smtClean="0">
                <a:latin typeface="Comic Sans MS" panose="030F0702030302020204" pitchFamily="66" charset="0"/>
              </a:rPr>
              <a:t>Отзывы родителей.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800" cap="none" dirty="0" smtClean="0">
                <a:latin typeface="Comic Sans MS" panose="030F0702030302020204" pitchFamily="66" charset="0"/>
              </a:rPr>
              <a:t>Анкетирование родителей.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800" cap="none" dirty="0" smtClean="0">
                <a:latin typeface="Comic Sans MS" panose="030F0702030302020204" pitchFamily="66" charset="0"/>
              </a:rPr>
              <a:t>Помощь родителей в разработке и изготовлении проектов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95288" y="333375"/>
            <a:ext cx="8229600" cy="6048375"/>
          </a:xfrm>
        </p:spPr>
        <p:txBody>
          <a:bodyPr rtlCol="0">
            <a:normAutofit fontScale="9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900" b="1" dirty="0" smtClean="0">
                <a:latin typeface="+mj-lt"/>
              </a:rPr>
              <a:t>Анализ проделанной работы</a:t>
            </a:r>
            <a:endParaRPr lang="ru-RU" sz="3900" dirty="0" smtClean="0">
              <a:latin typeface="+mj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latin typeface="Comic Sans MS" panose="030F0702030302020204" pitchFamily="66" charset="0"/>
              </a:rPr>
              <a:t>       </a:t>
            </a:r>
            <a:r>
              <a:rPr lang="ru-RU" sz="1900" cap="none" dirty="0" smtClean="0">
                <a:latin typeface="Comic Sans MS" panose="030F0702030302020204" pitchFamily="66" charset="0"/>
              </a:rPr>
              <a:t>Дети  используют полученные знания в игровой деятельности.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900" cap="none" dirty="0" smtClean="0">
                <a:latin typeface="Comic Sans MS" panose="030F0702030302020204" pitchFamily="66" charset="0"/>
              </a:rPr>
              <a:t>       При планировании познавательной деятельности и реализации проектов учитывались детская инициатива, личный опыт, следовательно, все дети в группе были заинтересованы  темой проекта.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900" cap="none" dirty="0" smtClean="0">
                <a:latin typeface="Comic Sans MS" panose="030F0702030302020204" pitchFamily="66" charset="0"/>
              </a:rPr>
              <a:t>       Все участники проекта узнали много нового и интересного о том как сохранить своё здоровье, о способах закаливания. Некоторые семьи стали применять полученные знания  дома. Дети обрели опыт работы в малых подгруппах и научились выполнять индивидуальные поручения.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900" cap="none" dirty="0" smtClean="0">
                <a:latin typeface="Comic Sans MS" panose="030F0702030302020204" pitchFamily="66" charset="0"/>
              </a:rPr>
              <a:t>      Дети, родители, воспитатели получили взаимное удовольствие от совместной деятельности над проектами.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900" cap="none" dirty="0" smtClean="0">
                <a:latin typeface="Comic Sans MS" panose="030F0702030302020204" pitchFamily="66" charset="0"/>
              </a:rPr>
              <a:t>      В ходе работы над проектами создалась благоприятная атмосфера сотрудничества с семьями.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900" cap="none" dirty="0" smtClean="0">
                <a:latin typeface="Comic Sans MS" panose="030F0702030302020204" pitchFamily="66" charset="0"/>
              </a:rPr>
              <a:t>      </a:t>
            </a:r>
            <a:r>
              <a:rPr lang="ru-RU" sz="1900" cap="none" dirty="0" smtClean="0">
                <a:latin typeface="Comic Sans MS" panose="030F0702030302020204" pitchFamily="66" charset="0"/>
              </a:rPr>
              <a:t>На родительском собрании всем участникам проекта  вручены благодарности.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38" y="-15539"/>
            <a:ext cx="9175275" cy="68890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Тема: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cap="all" dirty="0" smtClean="0"/>
              <a:t>«будь здоров без докторов»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95536" y="1404243"/>
            <a:ext cx="8424936" cy="381642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>
                <a:latin typeface="Comic Sans MS" panose="030F0702030302020204" pitchFamily="66" charset="0"/>
              </a:rPr>
              <a:t>Цель:</a:t>
            </a:r>
            <a:endParaRPr lang="ru-RU" sz="1800" dirty="0" smtClean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800" cap="none" dirty="0" smtClean="0">
                <a:latin typeface="Comic Sans MS" panose="030F0702030302020204" pitchFamily="66" charset="0"/>
              </a:rPr>
              <a:t> оздоровление ребенка в режиме дня ДОУ;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800" cap="none" dirty="0" smtClean="0">
                <a:latin typeface="Comic Sans MS" panose="030F0702030302020204" pitchFamily="66" charset="0"/>
              </a:rPr>
              <a:t>пропаганда здорового образа жизни среди родителей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>
                <a:latin typeface="Comic Sans MS" panose="030F0702030302020204" pitchFamily="66" charset="0"/>
              </a:rPr>
              <a:t>Задачи:</a:t>
            </a:r>
            <a:endParaRPr lang="ru-RU" sz="1800" dirty="0" smtClean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800" cap="none" dirty="0" smtClean="0">
                <a:latin typeface="Comic Sans MS" panose="030F0702030302020204" pitchFamily="66" charset="0"/>
              </a:rPr>
              <a:t>  обогатить развивающую среду группы;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800" cap="none" dirty="0" smtClean="0">
                <a:latin typeface="Comic Sans MS" panose="030F0702030302020204" pitchFamily="66" charset="0"/>
              </a:rPr>
              <a:t> разработать комплекс оздоровительных мероприятий для детей в режиме дня   ДОУ;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800" cap="none" dirty="0" smtClean="0">
                <a:latin typeface="Comic Sans MS" panose="030F0702030302020204" pitchFamily="66" charset="0"/>
              </a:rPr>
              <a:t> провести сюжетные физкультурные занятия;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800" cap="none" dirty="0" smtClean="0">
                <a:latin typeface="Comic Sans MS" panose="030F0702030302020204" pitchFamily="66" charset="0"/>
              </a:rPr>
              <a:t> организовать презентацию книги  сказок, фотовыставки, выставки детских рисунков и их  родителей. </a:t>
            </a:r>
            <a:endParaRPr lang="ru-RU" sz="1800" cap="none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38" y="-15539"/>
            <a:ext cx="9175275" cy="6889077"/>
          </a:xfrm>
          <a:prstGeom prst="rect">
            <a:avLst/>
          </a:prstGeom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/>
              <a:t>I этап: выбор темы</a:t>
            </a:r>
            <a:endParaRPr lang="ru-RU" sz="4000" dirty="0" smtClean="0"/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01" name="Rectangle 8"/>
          <p:cNvSpPr>
            <a:spLocks noChangeArrowheads="1"/>
          </p:cNvSpPr>
          <p:nvPr/>
        </p:nvSpPr>
        <p:spPr bwMode="auto">
          <a:xfrm>
            <a:off x="827087" y="2276872"/>
            <a:ext cx="8316913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dirty="0" smtClean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2000" dirty="0">
                <a:latin typeface="Comic Sans MS" pitchFamily="66" charset="0"/>
                <a:cs typeface="Times New Roman" pitchFamily="18" charset="0"/>
              </a:rPr>
              <a:t>Н</a:t>
            </a:r>
            <a:r>
              <a:rPr lang="ru-RU" sz="2000" dirty="0" smtClean="0">
                <a:latin typeface="Comic Sans MS" pitchFamily="66" charset="0"/>
                <a:cs typeface="Times New Roman" pitchFamily="18" charset="0"/>
              </a:rPr>
              <a:t>а НОД после просмотра презентации «Здоровье в наших руках» у детей </a:t>
            </a:r>
            <a:r>
              <a:rPr lang="ru-RU" sz="2000" dirty="0">
                <a:latin typeface="Comic Sans MS" pitchFamily="66" charset="0"/>
                <a:cs typeface="Times New Roman" pitchFamily="18" charset="0"/>
              </a:rPr>
              <a:t>возникло много вопросов:</a:t>
            </a:r>
            <a:endParaRPr lang="ru-RU" sz="800" dirty="0"/>
          </a:p>
          <a:p>
            <a:pPr eaLnBrk="0" hangingPunct="0"/>
            <a:r>
              <a:rPr lang="ru-RU" sz="2000" dirty="0">
                <a:latin typeface="Comic Sans MS" pitchFamily="66" charset="0"/>
                <a:cs typeface="Times New Roman" pitchFamily="18" charset="0"/>
              </a:rPr>
              <a:t>-зачем купаются в проруби?</a:t>
            </a:r>
            <a:endParaRPr lang="ru-RU" sz="800" dirty="0"/>
          </a:p>
          <a:p>
            <a:pPr eaLnBrk="0" hangingPunct="0"/>
            <a:r>
              <a:rPr lang="ru-RU" sz="2000" dirty="0">
                <a:latin typeface="Comic Sans MS" pitchFamily="66" charset="0"/>
                <a:cs typeface="Times New Roman" pitchFamily="18" charset="0"/>
              </a:rPr>
              <a:t>-почему ходят по снегу и не болеют?</a:t>
            </a:r>
            <a:endParaRPr lang="ru-RU" sz="800" dirty="0"/>
          </a:p>
          <a:p>
            <a:pPr eaLnBrk="0" hangingPunct="0"/>
            <a:r>
              <a:rPr lang="ru-RU" sz="2000" dirty="0">
                <a:latin typeface="Comic Sans MS" pitchFamily="66" charset="0"/>
                <a:cs typeface="Times New Roman" pitchFamily="18" charset="0"/>
              </a:rPr>
              <a:t>-зачем мы пьем кислородный коктейль?</a:t>
            </a:r>
            <a:endParaRPr lang="ru-RU" sz="800" dirty="0"/>
          </a:p>
          <a:p>
            <a:pPr eaLnBrk="0" hangingPunct="0"/>
            <a:r>
              <a:rPr lang="ru-RU" sz="2000" dirty="0" smtClean="0">
                <a:latin typeface="Comic Sans MS" pitchFamily="66" charset="0"/>
                <a:cs typeface="Times New Roman" pitchFamily="18" charset="0"/>
              </a:rPr>
              <a:t>- витамины это что?</a:t>
            </a:r>
            <a:endParaRPr lang="ru-RU" sz="800" dirty="0"/>
          </a:p>
          <a:p>
            <a:pPr eaLnBrk="0" hangingPunct="0"/>
            <a:r>
              <a:rPr lang="ru-RU" sz="2000" dirty="0">
                <a:latin typeface="Comic Sans MS" pitchFamily="66" charset="0"/>
                <a:cs typeface="Times New Roman" pitchFamily="18" charset="0"/>
              </a:rPr>
              <a:t>-</a:t>
            </a:r>
            <a:r>
              <a:rPr lang="ru-RU" sz="2000" dirty="0" smtClean="0">
                <a:latin typeface="Comic Sans MS" pitchFamily="66" charset="0"/>
                <a:cs typeface="Times New Roman" pitchFamily="18" charset="0"/>
              </a:rPr>
              <a:t>как не </a:t>
            </a:r>
            <a:r>
              <a:rPr lang="ru-RU" sz="2000" dirty="0">
                <a:latin typeface="Comic Sans MS" pitchFamily="66" charset="0"/>
                <a:cs typeface="Times New Roman" pitchFamily="18" charset="0"/>
              </a:rPr>
              <a:t>болеть? </a:t>
            </a:r>
            <a:endParaRPr lang="ru-RU" sz="2000" dirty="0" smtClean="0">
              <a:latin typeface="Comic Sans MS" pitchFamily="66" charset="0"/>
              <a:cs typeface="Times New Roman" pitchFamily="18" charset="0"/>
            </a:endParaRPr>
          </a:p>
          <a:p>
            <a:pPr eaLnBrk="0" hangingPunct="0"/>
            <a:endParaRPr lang="ru-RU" sz="2000" dirty="0">
              <a:latin typeface="Comic Sans MS" pitchFamily="66" charset="0"/>
              <a:cs typeface="Times New Roman" pitchFamily="18" charset="0"/>
            </a:endParaRPr>
          </a:p>
          <a:p>
            <a:pPr eaLnBrk="0" hangingPunct="0"/>
            <a:r>
              <a:rPr lang="ru-RU" sz="2000" dirty="0" smtClean="0">
                <a:latin typeface="Comic Sans MS" pitchFamily="66" charset="0"/>
                <a:cs typeface="Times New Roman" pitchFamily="18" charset="0"/>
              </a:rPr>
              <a:t>Так </a:t>
            </a:r>
            <a:r>
              <a:rPr lang="ru-RU" sz="2000" dirty="0">
                <a:latin typeface="Comic Sans MS" pitchFamily="66" charset="0"/>
                <a:cs typeface="Times New Roman" pitchFamily="18" charset="0"/>
              </a:rPr>
              <a:t>родился проект </a:t>
            </a:r>
            <a:r>
              <a:rPr lang="ru-RU" sz="2000" dirty="0">
                <a:latin typeface="Calibri" pitchFamily="34" charset="0"/>
                <a:cs typeface="Times New Roman" pitchFamily="18" charset="0"/>
              </a:rPr>
              <a:t>«</a:t>
            </a:r>
            <a:r>
              <a:rPr lang="ru-RU" sz="2000" dirty="0">
                <a:latin typeface="Comic Sans MS" pitchFamily="66" charset="0"/>
                <a:cs typeface="Times New Roman" pitchFamily="18" charset="0"/>
              </a:rPr>
              <a:t>Будь здоров без докторов</a:t>
            </a:r>
            <a:r>
              <a:rPr lang="ru-RU" sz="2000" dirty="0">
                <a:latin typeface="Calibri" pitchFamily="34" charset="0"/>
                <a:cs typeface="Times New Roman" pitchFamily="18" charset="0"/>
              </a:rPr>
              <a:t>»</a:t>
            </a:r>
            <a:r>
              <a:rPr lang="ru-RU" sz="2000" dirty="0">
                <a:latin typeface="Comic Sans MS" pitchFamily="66" charset="0"/>
                <a:cs typeface="Times New Roman" pitchFamily="18" charset="0"/>
              </a:rPr>
              <a:t>.</a:t>
            </a:r>
            <a:endParaRPr lang="ru-RU" sz="2000" dirty="0"/>
          </a:p>
          <a:p>
            <a:pPr eaLnBrk="0" hangingPunct="0"/>
            <a:endParaRPr lang="ru-RU" sz="2000" dirty="0" smtClean="0">
              <a:latin typeface="Comic Sans MS" pitchFamily="66" charset="0"/>
              <a:cs typeface="Times New Roman" pitchFamily="18" charset="0"/>
            </a:endParaRPr>
          </a:p>
          <a:p>
            <a:pPr eaLnBrk="0" hangingPunct="0"/>
            <a:endParaRPr lang="ru-RU" sz="800" dirty="0"/>
          </a:p>
          <a:p>
            <a:pPr eaLnBrk="0" hangingPunct="0"/>
            <a:endParaRPr lang="ru-RU" sz="800" dirty="0"/>
          </a:p>
          <a:p>
            <a:pPr eaLnBrk="0" hangingPunct="0"/>
            <a:endParaRPr lang="ru-RU" dirty="0"/>
          </a:p>
        </p:txBody>
      </p:sp>
      <p:sp>
        <p:nvSpPr>
          <p:cNvPr id="4102" name="Rectangle 9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38" y="-15539"/>
            <a:ext cx="9175275" cy="68890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650" y="260350"/>
            <a:ext cx="7777163" cy="12096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b="1" dirty="0" smtClean="0"/>
              <a:t>Тема «Будь здоров без докторов» </a:t>
            </a:r>
            <a:br>
              <a:rPr lang="ru-RU" sz="3000" b="1" dirty="0" smtClean="0"/>
            </a:br>
            <a:r>
              <a:rPr lang="ru-RU" sz="3000" b="1" dirty="0" smtClean="0"/>
              <a:t>( метод трех вопросов)</a:t>
            </a:r>
            <a:r>
              <a:rPr lang="ru-RU" sz="3000" dirty="0" smtClean="0"/>
              <a:t/>
            </a:r>
            <a:br>
              <a:rPr lang="ru-RU" sz="3000" dirty="0" smtClean="0"/>
            </a:br>
            <a:endParaRPr lang="ru-RU" sz="3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776083"/>
              </p:ext>
            </p:extLst>
          </p:nvPr>
        </p:nvGraphicFramePr>
        <p:xfrm>
          <a:off x="755650" y="1341438"/>
          <a:ext cx="7488238" cy="5040313"/>
        </p:xfrm>
        <a:graphic>
          <a:graphicData uri="http://schemas.openxmlformats.org/drawingml/2006/table">
            <a:tbl>
              <a:tblPr/>
              <a:tblGrid>
                <a:gridCol w="2495550"/>
                <a:gridCol w="2497138"/>
                <a:gridCol w="2495550"/>
              </a:tblGrid>
              <a:tr h="1355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Что знаем?</a:t>
                      </a:r>
                    </a:p>
                  </a:txBody>
                  <a:tcPr marL="43245" marR="432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Что хотим узнать?</a:t>
                      </a:r>
                    </a:p>
                  </a:txBody>
                  <a:tcPr marL="43245" marR="432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Как можно найти ответы на свои вопросы?</a:t>
                      </a:r>
                    </a:p>
                  </a:txBody>
                  <a:tcPr marL="43245" marR="432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</a:tr>
              <a:tr h="36845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Надо кушать витамины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Надо умываться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Надо чистить зубы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Пить молоко,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       есть кашу чтобы быть  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       здоровым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Слушать маму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Надо спать, гулять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 есть чипсы</a:t>
                      </a:r>
                    </a:p>
                  </a:txBody>
                  <a:tcPr marL="43245" marR="432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Почему мы болеем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Зачем ходим по спортивным дорожкам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Зачем ставят уколы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Почему нельзя долго смотреть мультфильмы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Кто такой режим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 витамины в чем есть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3245" marR="432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Спросить у мамы, папы, бабушки, дедушки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Устроить праздник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 книжках прочитать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Посмотреть телевизор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Воспитатель расскажет</a:t>
                      </a:r>
                    </a:p>
                  </a:txBody>
                  <a:tcPr marL="43245" marR="432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38" y="-15539"/>
            <a:ext cx="9175275" cy="68890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Разработка темы</a:t>
            </a:r>
            <a:endParaRPr lang="ru-RU" b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44546274"/>
              </p:ext>
            </p:extLst>
          </p:nvPr>
        </p:nvGraphicFramePr>
        <p:xfrm>
          <a:off x="457200" y="1268760"/>
          <a:ext cx="8447484" cy="490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38" y="-15539"/>
            <a:ext cx="9175275" cy="68890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II этап: сбор сведений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171" name="Oval 1"/>
          <p:cNvSpPr>
            <a:spLocks noChangeArrowheads="1"/>
          </p:cNvSpPr>
          <p:nvPr/>
        </p:nvSpPr>
        <p:spPr bwMode="auto">
          <a:xfrm>
            <a:off x="3276600" y="2636838"/>
            <a:ext cx="2743200" cy="1382712"/>
          </a:xfrm>
          <a:prstGeom prst="ellipse">
            <a:avLst/>
          </a:prstGeom>
          <a:solidFill>
            <a:srgbClr val="FF0000"/>
          </a:solidFill>
          <a:ln w="57150">
            <a:solidFill>
              <a:srgbClr val="622423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2000" b="1">
                <a:latin typeface="Calibri" pitchFamily="34" charset="0"/>
              </a:rPr>
              <a:t>«Будь здоров без докторов»</a:t>
            </a:r>
            <a:endParaRPr lang="ru-RU"/>
          </a:p>
        </p:txBody>
      </p:sp>
      <p:sp>
        <p:nvSpPr>
          <p:cNvPr id="7172" name="AutoShape 2"/>
          <p:cNvSpPr>
            <a:spLocks noChangeArrowheads="1"/>
          </p:cNvSpPr>
          <p:nvPr/>
        </p:nvSpPr>
        <p:spPr bwMode="auto">
          <a:xfrm>
            <a:off x="3018979" y="4805364"/>
            <a:ext cx="2359025" cy="922337"/>
          </a:xfrm>
          <a:prstGeom prst="roundRect">
            <a:avLst>
              <a:gd name="adj" fmla="val 16667"/>
            </a:avLst>
          </a:prstGeom>
          <a:solidFill>
            <a:srgbClr val="D99594"/>
          </a:solidFill>
          <a:ln w="28575">
            <a:solidFill>
              <a:srgbClr val="622423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1600">
                <a:latin typeface="Calibri" pitchFamily="34" charset="0"/>
              </a:rPr>
              <a:t>Насыщение предметно – развивающей среды</a:t>
            </a:r>
            <a:endParaRPr lang="ru-RU"/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174" name="AutoShape 4"/>
          <p:cNvSpPr>
            <a:spLocks noChangeArrowheads="1"/>
          </p:cNvSpPr>
          <p:nvPr/>
        </p:nvSpPr>
        <p:spPr bwMode="auto">
          <a:xfrm>
            <a:off x="196850" y="3689349"/>
            <a:ext cx="2028825" cy="1035051"/>
          </a:xfrm>
          <a:prstGeom prst="roundRect">
            <a:avLst>
              <a:gd name="adj" fmla="val 16667"/>
            </a:avLst>
          </a:prstGeom>
          <a:solidFill>
            <a:srgbClr val="D99594"/>
          </a:solidFill>
          <a:ln w="28575">
            <a:solidFill>
              <a:srgbClr val="622423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1600">
                <a:latin typeface="Calibri" pitchFamily="34" charset="0"/>
              </a:rPr>
              <a:t>Игровая, театрализованная деятельность</a:t>
            </a:r>
            <a:endParaRPr lang="ru-RU"/>
          </a:p>
        </p:txBody>
      </p:sp>
      <p:sp>
        <p:nvSpPr>
          <p:cNvPr id="7175" name="AutoShape 5"/>
          <p:cNvSpPr>
            <a:spLocks noChangeArrowheads="1"/>
          </p:cNvSpPr>
          <p:nvPr/>
        </p:nvSpPr>
        <p:spPr bwMode="auto">
          <a:xfrm>
            <a:off x="6156325" y="4724400"/>
            <a:ext cx="2028825" cy="942975"/>
          </a:xfrm>
          <a:prstGeom prst="roundRect">
            <a:avLst>
              <a:gd name="adj" fmla="val 16667"/>
            </a:avLst>
          </a:prstGeom>
          <a:solidFill>
            <a:srgbClr val="D99594"/>
          </a:solidFill>
          <a:ln w="28575">
            <a:solidFill>
              <a:srgbClr val="622423"/>
            </a:solidFill>
            <a:miter lim="800000"/>
            <a:headEnd/>
            <a:tailEnd/>
          </a:ln>
        </p:spPr>
        <p:txBody>
          <a:bodyPr/>
          <a:lstStyle/>
          <a:p>
            <a:endParaRPr lang="ru-RU" sz="1600">
              <a:latin typeface="Times New Roman" pitchFamily="18" charset="0"/>
            </a:endParaRPr>
          </a:p>
          <a:p>
            <a:r>
              <a:rPr lang="ru-RU" sz="1600">
                <a:latin typeface="Calibri" pitchFamily="34" charset="0"/>
              </a:rPr>
              <a:t>Беседы с детьми</a:t>
            </a:r>
            <a:endParaRPr lang="ru-RU"/>
          </a:p>
        </p:txBody>
      </p:sp>
      <p:sp>
        <p:nvSpPr>
          <p:cNvPr id="7176" name="AutoShape 6"/>
          <p:cNvSpPr>
            <a:spLocks noChangeArrowheads="1"/>
          </p:cNvSpPr>
          <p:nvPr/>
        </p:nvSpPr>
        <p:spPr bwMode="auto">
          <a:xfrm>
            <a:off x="6588125" y="3644900"/>
            <a:ext cx="2028825" cy="647700"/>
          </a:xfrm>
          <a:prstGeom prst="roundRect">
            <a:avLst>
              <a:gd name="adj" fmla="val 16667"/>
            </a:avLst>
          </a:prstGeom>
          <a:solidFill>
            <a:srgbClr val="D99594"/>
          </a:solidFill>
          <a:ln w="28575">
            <a:solidFill>
              <a:srgbClr val="622423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1600">
                <a:latin typeface="Calibri" pitchFamily="34" charset="0"/>
              </a:rPr>
              <a:t>Фотографии </a:t>
            </a:r>
            <a:endParaRPr lang="ru-RU"/>
          </a:p>
        </p:txBody>
      </p:sp>
      <p:sp>
        <p:nvSpPr>
          <p:cNvPr id="7177" name="AutoShape 7"/>
          <p:cNvSpPr>
            <a:spLocks noChangeArrowheads="1"/>
          </p:cNvSpPr>
          <p:nvPr/>
        </p:nvSpPr>
        <p:spPr bwMode="auto">
          <a:xfrm>
            <a:off x="6443663" y="2060575"/>
            <a:ext cx="2428875" cy="1323975"/>
          </a:xfrm>
          <a:prstGeom prst="roundRect">
            <a:avLst>
              <a:gd name="adj" fmla="val 16667"/>
            </a:avLst>
          </a:prstGeom>
          <a:solidFill>
            <a:srgbClr val="D99594"/>
          </a:solidFill>
          <a:ln w="28575">
            <a:solidFill>
              <a:srgbClr val="622423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1600">
                <a:latin typeface="Calibri" pitchFamily="34" charset="0"/>
              </a:rPr>
              <a:t>Стихи, рассказы, пословицы, поговорки, загадки о здоровом образе жизни</a:t>
            </a:r>
            <a:endParaRPr lang="ru-RU"/>
          </a:p>
        </p:txBody>
      </p:sp>
      <p:sp>
        <p:nvSpPr>
          <p:cNvPr id="7178" name="AutoShape 8"/>
          <p:cNvSpPr>
            <a:spLocks noChangeArrowheads="1"/>
          </p:cNvSpPr>
          <p:nvPr/>
        </p:nvSpPr>
        <p:spPr bwMode="auto">
          <a:xfrm>
            <a:off x="4859338" y="908050"/>
            <a:ext cx="2457450" cy="884238"/>
          </a:xfrm>
          <a:prstGeom prst="roundRect">
            <a:avLst>
              <a:gd name="adj" fmla="val 16667"/>
            </a:avLst>
          </a:prstGeom>
          <a:solidFill>
            <a:srgbClr val="D99594"/>
          </a:solidFill>
          <a:ln w="28575">
            <a:solidFill>
              <a:srgbClr val="622423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 sz="1600">
                <a:latin typeface="Calibri" pitchFamily="34" charset="0"/>
              </a:rPr>
              <a:t>Изобразительная деятельность</a:t>
            </a:r>
            <a:endParaRPr lang="ru-RU"/>
          </a:p>
        </p:txBody>
      </p:sp>
      <p:sp>
        <p:nvSpPr>
          <p:cNvPr id="7179" name="AutoShape 9"/>
          <p:cNvSpPr>
            <a:spLocks noChangeArrowheads="1"/>
          </p:cNvSpPr>
          <p:nvPr/>
        </p:nvSpPr>
        <p:spPr bwMode="auto">
          <a:xfrm>
            <a:off x="2411413" y="908050"/>
            <a:ext cx="2028825" cy="590550"/>
          </a:xfrm>
          <a:prstGeom prst="roundRect">
            <a:avLst>
              <a:gd name="adj" fmla="val 16667"/>
            </a:avLst>
          </a:prstGeom>
          <a:solidFill>
            <a:srgbClr val="D99594"/>
          </a:solidFill>
          <a:ln w="28575">
            <a:solidFill>
              <a:srgbClr val="622423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1600">
                <a:latin typeface="Calibri" pitchFamily="34" charset="0"/>
              </a:rPr>
              <a:t>Ручной труд</a:t>
            </a:r>
            <a:endParaRPr lang="ru-RU"/>
          </a:p>
        </p:txBody>
      </p:sp>
      <p:sp>
        <p:nvSpPr>
          <p:cNvPr id="7180" name="AutoShape 10"/>
          <p:cNvSpPr>
            <a:spLocks noChangeArrowheads="1"/>
          </p:cNvSpPr>
          <p:nvPr/>
        </p:nvSpPr>
        <p:spPr bwMode="auto">
          <a:xfrm>
            <a:off x="250825" y="1484313"/>
            <a:ext cx="2028825" cy="1228725"/>
          </a:xfrm>
          <a:prstGeom prst="roundRect">
            <a:avLst>
              <a:gd name="adj" fmla="val 16667"/>
            </a:avLst>
          </a:prstGeom>
          <a:solidFill>
            <a:srgbClr val="D99594"/>
          </a:solidFill>
          <a:ln w="28575">
            <a:solidFill>
              <a:srgbClr val="622423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1600">
                <a:latin typeface="Calibri" pitchFamily="34" charset="0"/>
              </a:rPr>
              <a:t>Беседы, консультации с родителями</a:t>
            </a:r>
            <a:endParaRPr lang="ru-RU"/>
          </a:p>
        </p:txBody>
      </p:sp>
      <p:cxnSp>
        <p:nvCxnSpPr>
          <p:cNvPr id="19" name="Прямая со стрелкой 18"/>
          <p:cNvCxnSpPr/>
          <p:nvPr/>
        </p:nvCxnSpPr>
        <p:spPr>
          <a:xfrm rot="16200000" flipH="1">
            <a:off x="3095625" y="1665288"/>
            <a:ext cx="1079500" cy="863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5400000">
            <a:off x="4860132" y="1845469"/>
            <a:ext cx="863600" cy="7191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7177" idx="1"/>
          </p:cNvCxnSpPr>
          <p:nvPr/>
        </p:nvCxnSpPr>
        <p:spPr>
          <a:xfrm rot="10800000" flipV="1">
            <a:off x="5867400" y="2722563"/>
            <a:ext cx="576263" cy="3460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2268538" y="2276475"/>
            <a:ext cx="1295400" cy="647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7174" idx="3"/>
            <a:endCxn id="7171" idx="3"/>
          </p:cNvCxnSpPr>
          <p:nvPr/>
        </p:nvCxnSpPr>
        <p:spPr>
          <a:xfrm flipV="1">
            <a:off x="2225675" y="3817057"/>
            <a:ext cx="1452657" cy="3898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7172" idx="0"/>
          </p:cNvCxnSpPr>
          <p:nvPr/>
        </p:nvCxnSpPr>
        <p:spPr>
          <a:xfrm flipV="1">
            <a:off x="4198492" y="4083844"/>
            <a:ext cx="191183" cy="7215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10800000">
            <a:off x="5364163" y="4005263"/>
            <a:ext cx="1152525" cy="7191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7176" idx="1"/>
          </p:cNvCxnSpPr>
          <p:nvPr/>
        </p:nvCxnSpPr>
        <p:spPr>
          <a:xfrm rot="10800000">
            <a:off x="5940425" y="3644900"/>
            <a:ext cx="647700" cy="3238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73" y="-31077"/>
            <a:ext cx="9175275" cy="68890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505" y="17618"/>
            <a:ext cx="8229600" cy="7064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III</a:t>
            </a:r>
            <a:r>
              <a:rPr lang="ru-RU" dirty="0" smtClean="0"/>
              <a:t> </a:t>
            </a:r>
            <a:r>
              <a:rPr lang="ru-RU" b="1" dirty="0" smtClean="0"/>
              <a:t>этап: Выбор проектов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1026" name="AutoShape 2"/>
          <p:cNvSpPr>
            <a:spLocks noChangeArrowheads="1"/>
          </p:cNvSpPr>
          <p:nvPr/>
        </p:nvSpPr>
        <p:spPr bwMode="auto">
          <a:xfrm flipH="1">
            <a:off x="1648933" y="1904883"/>
            <a:ext cx="2085975" cy="1094165"/>
          </a:xfrm>
          <a:prstGeom prst="ellipse">
            <a:avLst/>
          </a:prstGeom>
          <a:gradFill rotWithShape="0">
            <a:gsLst>
              <a:gs pos="0">
                <a:srgbClr val="92CDDC"/>
              </a:gs>
              <a:gs pos="50000">
                <a:srgbClr val="4BACC6"/>
              </a:gs>
              <a:gs pos="100000">
                <a:srgbClr val="92CDDC"/>
              </a:gs>
            </a:gsLst>
            <a:lin ang="5400000" scaled="1"/>
          </a:gradFill>
          <a:ln w="12700">
            <a:solidFill>
              <a:srgbClr val="4BACC6"/>
            </a:solidFill>
            <a:round/>
            <a:headEnd/>
            <a:tailEnd/>
          </a:ln>
          <a:effectLst>
            <a:outerShdw dist="28398" dir="3806097" algn="ctr" rotWithShape="0">
              <a:srgbClr val="205867"/>
            </a:outerShdw>
          </a:effectLst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ru-RU" sz="1400">
                <a:latin typeface="Calibri" pitchFamily="34" charset="0"/>
              </a:rPr>
              <a:t>Растим детей здоровыми</a:t>
            </a:r>
            <a:endParaRPr lang="ru-RU"/>
          </a:p>
        </p:txBody>
      </p:sp>
      <p:sp>
        <p:nvSpPr>
          <p:cNvPr id="8196" name="AutoShape 3"/>
          <p:cNvSpPr>
            <a:spLocks noChangeArrowheads="1"/>
          </p:cNvSpPr>
          <p:nvPr/>
        </p:nvSpPr>
        <p:spPr bwMode="auto">
          <a:xfrm>
            <a:off x="1534541" y="3498103"/>
            <a:ext cx="2063750" cy="473075"/>
          </a:xfrm>
          <a:prstGeom prst="roundRect">
            <a:avLst>
              <a:gd name="adj" fmla="val 16667"/>
            </a:avLst>
          </a:prstGeom>
          <a:solidFill>
            <a:srgbClr val="B8CCE4"/>
          </a:solidFill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1400">
                <a:latin typeface="Calibri" pitchFamily="34" charset="0"/>
              </a:rPr>
              <a:t> «Закаляйся как сталь»</a:t>
            </a:r>
            <a:endParaRPr lang="ru-RU"/>
          </a:p>
        </p:txBody>
      </p:sp>
      <p:sp>
        <p:nvSpPr>
          <p:cNvPr id="8197" name="AutoShape 4"/>
          <p:cNvSpPr>
            <a:spLocks noChangeArrowheads="1"/>
          </p:cNvSpPr>
          <p:nvPr/>
        </p:nvSpPr>
        <p:spPr bwMode="auto">
          <a:xfrm flipH="1">
            <a:off x="230058" y="2949395"/>
            <a:ext cx="1711325" cy="388938"/>
          </a:xfrm>
          <a:prstGeom prst="roundRect">
            <a:avLst>
              <a:gd name="adj" fmla="val 16667"/>
            </a:avLst>
          </a:prstGeom>
          <a:solidFill>
            <a:srgbClr val="B8CCE4"/>
          </a:solidFill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1400">
                <a:latin typeface="Calibri" pitchFamily="34" charset="0"/>
              </a:rPr>
              <a:t>«Лампа Алладина»</a:t>
            </a:r>
            <a:endParaRPr lang="ru-RU"/>
          </a:p>
        </p:txBody>
      </p:sp>
      <p:sp>
        <p:nvSpPr>
          <p:cNvPr id="8198" name="AutoShape 5"/>
          <p:cNvSpPr>
            <a:spLocks noChangeArrowheads="1"/>
          </p:cNvSpPr>
          <p:nvPr/>
        </p:nvSpPr>
        <p:spPr bwMode="auto">
          <a:xfrm flipH="1">
            <a:off x="1575586" y="1212682"/>
            <a:ext cx="1835150" cy="431800"/>
          </a:xfrm>
          <a:prstGeom prst="roundRect">
            <a:avLst>
              <a:gd name="adj" fmla="val 16667"/>
            </a:avLst>
          </a:prstGeom>
          <a:solidFill>
            <a:srgbClr val="B8CCE4"/>
          </a:solidFill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1400">
                <a:latin typeface="Calibri" pitchFamily="34" charset="0"/>
              </a:rPr>
              <a:t>«В гостях у Нептуна»</a:t>
            </a:r>
            <a:endParaRPr lang="ru-RU"/>
          </a:p>
        </p:txBody>
      </p:sp>
      <p:sp>
        <p:nvSpPr>
          <p:cNvPr id="8199" name="AutoShape 6"/>
          <p:cNvSpPr>
            <a:spLocks noChangeArrowheads="1"/>
          </p:cNvSpPr>
          <p:nvPr/>
        </p:nvSpPr>
        <p:spPr bwMode="auto">
          <a:xfrm flipH="1">
            <a:off x="283369" y="1853465"/>
            <a:ext cx="1296988" cy="576263"/>
          </a:xfrm>
          <a:prstGeom prst="roundRect">
            <a:avLst>
              <a:gd name="adj" fmla="val 16667"/>
            </a:avLst>
          </a:prstGeom>
          <a:solidFill>
            <a:srgbClr val="B8CCE4"/>
          </a:solidFill>
          <a:ln w="28575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1400">
                <a:latin typeface="Calibri" pitchFamily="34" charset="0"/>
              </a:rPr>
              <a:t>«Волшебные пузырьки»</a:t>
            </a:r>
            <a:endParaRPr lang="ru-RU"/>
          </a:p>
        </p:txBody>
      </p:sp>
      <p:sp>
        <p:nvSpPr>
          <p:cNvPr id="8201" name="AutoShape 8"/>
          <p:cNvSpPr>
            <a:spLocks noChangeArrowheads="1"/>
          </p:cNvSpPr>
          <p:nvPr/>
        </p:nvSpPr>
        <p:spPr bwMode="auto">
          <a:xfrm>
            <a:off x="152827" y="4147917"/>
            <a:ext cx="2671762" cy="1152525"/>
          </a:xfrm>
          <a:prstGeom prst="ellipse">
            <a:avLst/>
          </a:prstGeom>
          <a:solidFill>
            <a:srgbClr val="E5B8B7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ru-RU" sz="1400" dirty="0" smtClean="0">
                <a:latin typeface="Calibri" pitchFamily="34" charset="0"/>
              </a:rPr>
              <a:t>«Умелые </a:t>
            </a:r>
            <a:r>
              <a:rPr lang="ru-RU" sz="1400" dirty="0">
                <a:latin typeface="Calibri" pitchFamily="34" charset="0"/>
              </a:rPr>
              <a:t>ручки» (нестандартное оборудование)</a:t>
            </a:r>
            <a:endParaRPr lang="ru-RU" dirty="0"/>
          </a:p>
        </p:txBody>
      </p:sp>
      <p:sp>
        <p:nvSpPr>
          <p:cNvPr id="8202" name="AutoShape 9"/>
          <p:cNvSpPr>
            <a:spLocks noChangeArrowheads="1"/>
          </p:cNvSpPr>
          <p:nvPr/>
        </p:nvSpPr>
        <p:spPr bwMode="auto">
          <a:xfrm flipH="1">
            <a:off x="602378" y="5522020"/>
            <a:ext cx="2678009" cy="796785"/>
          </a:xfrm>
          <a:prstGeom prst="ellipse">
            <a:avLst/>
          </a:prstGeom>
          <a:solidFill>
            <a:srgbClr val="CCC0D9"/>
          </a:solidFill>
          <a:ln w="28575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 sz="1100" dirty="0">
                <a:latin typeface="Calibri" pitchFamily="34" charset="0"/>
              </a:rPr>
              <a:t>«</a:t>
            </a:r>
            <a:r>
              <a:rPr lang="ru-RU" sz="1400" dirty="0" smtClean="0">
                <a:latin typeface="Calibri" pitchFamily="34" charset="0"/>
              </a:rPr>
              <a:t>Витаминная семья» выставка </a:t>
            </a:r>
            <a:endParaRPr lang="ru-RU" dirty="0"/>
          </a:p>
        </p:txBody>
      </p:sp>
      <p:sp>
        <p:nvSpPr>
          <p:cNvPr id="8203" name="AutoShape 10"/>
          <p:cNvSpPr>
            <a:spLocks noChangeArrowheads="1"/>
          </p:cNvSpPr>
          <p:nvPr/>
        </p:nvSpPr>
        <p:spPr bwMode="auto">
          <a:xfrm rot="911434" flipH="1">
            <a:off x="6659034" y="3176182"/>
            <a:ext cx="2376487" cy="1008062"/>
          </a:xfrm>
          <a:prstGeom prst="ellipse">
            <a:avLst/>
          </a:prstGeom>
          <a:solidFill>
            <a:srgbClr val="CCC0D9"/>
          </a:solidFill>
          <a:ln w="28575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1400" dirty="0">
                <a:latin typeface="Calibri" pitchFamily="34" charset="0"/>
              </a:rPr>
              <a:t>«В гостях у сказки» (сюжетные занятия</a:t>
            </a:r>
            <a:r>
              <a:rPr lang="ru-RU" sz="1400" b="1" dirty="0">
                <a:latin typeface="Calibri" pitchFamily="34" charset="0"/>
              </a:rPr>
              <a:t>)</a:t>
            </a:r>
            <a:endParaRPr lang="ru-RU" b="1" dirty="0"/>
          </a:p>
        </p:txBody>
      </p:sp>
      <p:sp>
        <p:nvSpPr>
          <p:cNvPr id="8205" name="AutoShape 12"/>
          <p:cNvSpPr>
            <a:spLocks noChangeArrowheads="1"/>
          </p:cNvSpPr>
          <p:nvPr/>
        </p:nvSpPr>
        <p:spPr bwMode="auto">
          <a:xfrm rot="1054241">
            <a:off x="6479015" y="1924196"/>
            <a:ext cx="2519362" cy="1079500"/>
          </a:xfrm>
          <a:prstGeom prst="ellipse">
            <a:avLst/>
          </a:prstGeom>
          <a:solidFill>
            <a:srgbClr val="CCC0D9"/>
          </a:solidFill>
          <a:ln w="28575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r>
              <a:rPr lang="ru-RU" sz="1400" dirty="0" smtClean="0">
                <a:latin typeface="Calibri" pitchFamily="34" charset="0"/>
              </a:rPr>
              <a:t>Книга сказок </a:t>
            </a:r>
            <a:endParaRPr lang="ru-RU" sz="1400" dirty="0">
              <a:latin typeface="Calibri" pitchFamily="34" charset="0"/>
            </a:endParaRPr>
          </a:p>
          <a:p>
            <a:pPr>
              <a:spcAft>
                <a:spcPts val="1000"/>
              </a:spcAft>
            </a:pPr>
            <a:r>
              <a:rPr lang="ru-RU" sz="1400" dirty="0" smtClean="0">
                <a:latin typeface="Calibri" pitchFamily="34" charset="0"/>
              </a:rPr>
              <a:t>«Здоровый образ </a:t>
            </a:r>
            <a:r>
              <a:rPr lang="ru-RU" sz="1400" dirty="0">
                <a:latin typeface="Calibri" pitchFamily="34" charset="0"/>
              </a:rPr>
              <a:t>жизни»</a:t>
            </a:r>
            <a:endParaRPr lang="ru-RU" dirty="0"/>
          </a:p>
        </p:txBody>
      </p:sp>
      <p:sp>
        <p:nvSpPr>
          <p:cNvPr id="8206" name="AutoShape 13"/>
          <p:cNvSpPr>
            <a:spLocks noChangeArrowheads="1"/>
          </p:cNvSpPr>
          <p:nvPr/>
        </p:nvSpPr>
        <p:spPr bwMode="auto">
          <a:xfrm rot="1005927">
            <a:off x="6174573" y="908050"/>
            <a:ext cx="2879725" cy="863600"/>
          </a:xfrm>
          <a:prstGeom prst="ellipse">
            <a:avLst/>
          </a:prstGeom>
          <a:solidFill>
            <a:srgbClr val="CCC0D9"/>
          </a:solidFill>
          <a:ln w="28575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1400" dirty="0">
                <a:latin typeface="Calibri" pitchFamily="34" charset="0"/>
              </a:rPr>
              <a:t>Выставка </a:t>
            </a:r>
            <a:r>
              <a:rPr lang="ru-RU" sz="1400" dirty="0" smtClean="0">
                <a:latin typeface="Calibri" pitchFamily="34" charset="0"/>
              </a:rPr>
              <a:t>рисунков «Мы закаляемся»</a:t>
            </a:r>
            <a:endParaRPr lang="ru-RU" dirty="0"/>
          </a:p>
        </p:txBody>
      </p:sp>
      <p:sp>
        <p:nvSpPr>
          <p:cNvPr id="8207" name="AutoShape 14"/>
          <p:cNvSpPr>
            <a:spLocks noChangeArrowheads="1"/>
          </p:cNvSpPr>
          <p:nvPr/>
        </p:nvSpPr>
        <p:spPr bwMode="auto">
          <a:xfrm>
            <a:off x="3131840" y="4856567"/>
            <a:ext cx="2801964" cy="1009650"/>
          </a:xfrm>
          <a:prstGeom prst="ellipse">
            <a:avLst/>
          </a:prstGeom>
          <a:solidFill>
            <a:srgbClr val="CCC0D9"/>
          </a:solidFill>
          <a:ln w="28575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1400" dirty="0" smtClean="0">
                <a:latin typeface="Calibri" pitchFamily="34" charset="0"/>
              </a:rPr>
              <a:t> Папка – ширма «Здоровье </a:t>
            </a:r>
            <a:r>
              <a:rPr lang="ru-RU" sz="1400" dirty="0">
                <a:latin typeface="Calibri" pitchFamily="34" charset="0"/>
              </a:rPr>
              <a:t>ребёнка в ваших руках»</a:t>
            </a:r>
            <a:endParaRPr lang="ru-RU" dirty="0"/>
          </a:p>
        </p:txBody>
      </p:sp>
      <p:sp>
        <p:nvSpPr>
          <p:cNvPr id="8209" name="AutoShape 16"/>
          <p:cNvSpPr>
            <a:spLocks noChangeArrowheads="1"/>
          </p:cNvSpPr>
          <p:nvPr/>
        </p:nvSpPr>
        <p:spPr bwMode="auto">
          <a:xfrm rot="20593104" flipH="1">
            <a:off x="4034621" y="1942028"/>
            <a:ext cx="2209800" cy="1008062"/>
          </a:xfrm>
          <a:prstGeom prst="ellipse">
            <a:avLst/>
          </a:prstGeom>
          <a:solidFill>
            <a:srgbClr val="CCC0D9"/>
          </a:solidFill>
          <a:ln w="28575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1400" dirty="0">
                <a:latin typeface="Calibri" pitchFamily="34" charset="0"/>
              </a:rPr>
              <a:t>«Где спрятались витамины» (аппликация)</a:t>
            </a:r>
            <a:endParaRPr lang="ru-RU" dirty="0"/>
          </a:p>
        </p:txBody>
      </p:sp>
      <p:sp>
        <p:nvSpPr>
          <p:cNvPr id="8210" name="AutoShape 17"/>
          <p:cNvSpPr>
            <a:spLocks noChangeArrowheads="1"/>
          </p:cNvSpPr>
          <p:nvPr/>
        </p:nvSpPr>
        <p:spPr bwMode="auto">
          <a:xfrm>
            <a:off x="6374844" y="4884221"/>
            <a:ext cx="2727704" cy="1009650"/>
          </a:xfrm>
          <a:prstGeom prst="ellipse">
            <a:avLst/>
          </a:prstGeom>
          <a:solidFill>
            <a:srgbClr val="CCC0D9"/>
          </a:solidFill>
          <a:ln w="28575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1400" dirty="0" smtClean="0">
                <a:latin typeface="Calibri" pitchFamily="34" charset="0"/>
              </a:rPr>
              <a:t> фотовыставка «Традиции </a:t>
            </a:r>
            <a:r>
              <a:rPr lang="ru-RU" sz="1400" dirty="0">
                <a:latin typeface="Calibri" pitchFamily="34" charset="0"/>
              </a:rPr>
              <a:t>здоровья»</a:t>
            </a:r>
            <a:endParaRPr lang="ru-RU" dirty="0"/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 rot="20647229">
            <a:off x="3623034" y="797110"/>
            <a:ext cx="2439664" cy="1038226"/>
          </a:xfrm>
          <a:prstGeom prst="ellipse">
            <a:avLst/>
          </a:prstGeom>
          <a:solidFill>
            <a:srgbClr val="CCC0D9"/>
          </a:solidFill>
          <a:ln w="28575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1400" dirty="0" smtClean="0">
                <a:latin typeface="Calibri" pitchFamily="34" charset="0"/>
              </a:rPr>
              <a:t> Альбом «Зеленая аптека на участке детского сада» </a:t>
            </a:r>
            <a:endParaRPr lang="ru-RU" dirty="0"/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4961393" y="4072596"/>
            <a:ext cx="2579498" cy="705896"/>
          </a:xfrm>
          <a:prstGeom prst="ellipse">
            <a:avLst/>
          </a:prstGeom>
          <a:solidFill>
            <a:srgbClr val="CCC0D9"/>
          </a:solidFill>
          <a:ln w="28575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1400" dirty="0" smtClean="0">
                <a:latin typeface="Calibri" pitchFamily="34" charset="0"/>
              </a:rPr>
              <a:t> Д/и «Полезные и вредные продукты»</a:t>
            </a:r>
            <a:endParaRPr lang="ru-RU" dirty="0"/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 rot="20582216">
            <a:off x="3830503" y="3259924"/>
            <a:ext cx="2024724" cy="840580"/>
          </a:xfrm>
          <a:prstGeom prst="ellipse">
            <a:avLst/>
          </a:prstGeom>
          <a:solidFill>
            <a:srgbClr val="CCC0D9"/>
          </a:solidFill>
          <a:ln w="28575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1400" dirty="0" smtClean="0">
                <a:latin typeface="Calibri" pitchFamily="34" charset="0"/>
              </a:rPr>
              <a:t> Д/и  «Витамины»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73338" cy="159617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ru-RU" sz="3100" b="1" dirty="0" smtClean="0"/>
              <a:t>I</a:t>
            </a:r>
            <a:r>
              <a:rPr lang="en-US" sz="3100" b="1" dirty="0" smtClean="0"/>
              <a:t>V</a:t>
            </a:r>
            <a:r>
              <a:rPr lang="en-US" sz="3100" dirty="0" smtClean="0"/>
              <a:t> </a:t>
            </a:r>
            <a:r>
              <a:rPr lang="ru-RU" sz="3100" b="1" dirty="0" smtClean="0"/>
              <a:t>этап: Реализация проектов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b="1" dirty="0" smtClean="0"/>
              <a:t>Проект «Волшебные пузырьки». </a:t>
            </a:r>
            <a:r>
              <a:rPr lang="ru-RU" sz="2400" dirty="0" smtClean="0"/>
              <a:t>(выставка детских рисунков)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79512" y="5413319"/>
            <a:ext cx="612068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4889500" algn="ctr"/>
              </a:tabLst>
            </a:pPr>
            <a:r>
              <a:rPr lang="ru-RU" dirty="0">
                <a:latin typeface="Comic Sans MS" pitchFamily="66" charset="0"/>
                <a:cs typeface="Times New Roman" pitchFamily="18" charset="0"/>
              </a:rPr>
              <a:t>Дети с удовольствием </a:t>
            </a:r>
            <a:r>
              <a:rPr lang="ru-RU" dirty="0" smtClean="0">
                <a:latin typeface="Comic Sans MS" pitchFamily="66" charset="0"/>
                <a:cs typeface="Times New Roman" pitchFamily="18" charset="0"/>
              </a:rPr>
              <a:t>принимали </a:t>
            </a:r>
            <a:r>
              <a:rPr lang="ru-RU" dirty="0">
                <a:latin typeface="Comic Sans MS" pitchFamily="66" charset="0"/>
                <a:cs typeface="Times New Roman" pitchFamily="18" charset="0"/>
              </a:rPr>
              <a:t>кислородный</a:t>
            </a:r>
            <a:endParaRPr lang="ru-RU" sz="800" dirty="0"/>
          </a:p>
          <a:p>
            <a:pPr eaLnBrk="0" hangingPunct="0">
              <a:tabLst>
                <a:tab pos="4889500" algn="ctr"/>
              </a:tabLst>
            </a:pPr>
            <a:r>
              <a:rPr lang="ru-RU" dirty="0">
                <a:latin typeface="Comic Sans MS" pitchFamily="66" charset="0"/>
                <a:cs typeface="Times New Roman" pitchFamily="18" charset="0"/>
              </a:rPr>
              <a:t> коктейль, рисовали </a:t>
            </a:r>
            <a:r>
              <a:rPr lang="ru-RU" dirty="0" smtClean="0">
                <a:latin typeface="Comic Sans MS" pitchFamily="66" charset="0"/>
                <a:cs typeface="Times New Roman" pitchFamily="18" charset="0"/>
              </a:rPr>
              <a:t>красками </a:t>
            </a:r>
            <a:r>
              <a:rPr lang="ru-RU" dirty="0">
                <a:latin typeface="Comic Sans MS" pitchFamily="66" charset="0"/>
                <a:cs typeface="Times New Roman" pitchFamily="18" charset="0"/>
              </a:rPr>
              <a:t>волшебные </a:t>
            </a:r>
            <a:r>
              <a:rPr lang="ru-RU" dirty="0" smtClean="0">
                <a:latin typeface="Comic Sans MS" pitchFamily="66" charset="0"/>
                <a:cs typeface="Times New Roman" pitchFamily="18" charset="0"/>
              </a:rPr>
              <a:t>пузырьки,</a:t>
            </a:r>
            <a:r>
              <a:rPr lang="ru-RU" sz="800" dirty="0"/>
              <a:t> </a:t>
            </a:r>
            <a:r>
              <a:rPr lang="ru-RU" dirty="0" smtClean="0">
                <a:latin typeface="Comic Sans MS" pitchFamily="66" charset="0"/>
                <a:cs typeface="Times New Roman" pitchFamily="18" charset="0"/>
              </a:rPr>
              <a:t>а </a:t>
            </a:r>
            <a:r>
              <a:rPr lang="ru-RU" dirty="0">
                <a:latin typeface="Comic Sans MS" pitchFamily="66" charset="0"/>
                <a:cs typeface="Times New Roman" pitchFamily="18" charset="0"/>
              </a:rPr>
              <a:t>родители узнали, насколько полезен кислородный </a:t>
            </a:r>
            <a:r>
              <a:rPr lang="ru-RU" dirty="0" smtClean="0">
                <a:latin typeface="Comic Sans MS" pitchFamily="66" charset="0"/>
                <a:cs typeface="Times New Roman" pitchFamily="18" charset="0"/>
              </a:rPr>
              <a:t>коктейль,</a:t>
            </a:r>
            <a:r>
              <a:rPr lang="ru-RU" sz="800" dirty="0"/>
              <a:t> </a:t>
            </a:r>
            <a:r>
              <a:rPr lang="ru-RU" dirty="0" smtClean="0">
                <a:latin typeface="Comic Sans MS" pitchFamily="66" charset="0"/>
                <a:cs typeface="Times New Roman" pitchFamily="18" charset="0"/>
              </a:rPr>
              <a:t>и </a:t>
            </a:r>
            <a:r>
              <a:rPr lang="ru-RU" dirty="0">
                <a:latin typeface="Comic Sans MS" pitchFamily="66" charset="0"/>
                <a:cs typeface="Times New Roman" pitchFamily="18" charset="0"/>
              </a:rPr>
              <a:t>как его </a:t>
            </a:r>
            <a:r>
              <a:rPr lang="ru-RU" dirty="0" smtClean="0">
                <a:latin typeface="Comic Sans MS" pitchFamily="66" charset="0"/>
                <a:cs typeface="Times New Roman" pitchFamily="18" charset="0"/>
              </a:rPr>
              <a:t>нужно принимать</a:t>
            </a:r>
            <a:r>
              <a:rPr lang="ru-RU" dirty="0">
                <a:latin typeface="Comic Sans MS" pitchFamily="66" charset="0"/>
                <a:cs typeface="Times New Roman" pitchFamily="18" charset="0"/>
              </a:rPr>
              <a:t>. </a:t>
            </a:r>
            <a:endParaRPr lang="ru-RU" dirty="0"/>
          </a:p>
          <a:p>
            <a:pPr>
              <a:tabLst>
                <a:tab pos="4889500" algn="ctr"/>
              </a:tabLst>
            </a:pPr>
            <a:endParaRPr lang="ru-RU" dirty="0"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8386" r="9838"/>
          <a:stretch/>
        </p:blipFill>
        <p:spPr>
          <a:xfrm>
            <a:off x="179512" y="1631894"/>
            <a:ext cx="4146697" cy="3328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9838"/>
          <a:stretch/>
        </p:blipFill>
        <p:spPr>
          <a:xfrm>
            <a:off x="4503390" y="1631894"/>
            <a:ext cx="3404632" cy="3014265"/>
          </a:xfrm>
          <a:prstGeom prst="rect">
            <a:avLst/>
          </a:prstGeom>
        </p:spPr>
      </p:pic>
      <p:pic>
        <p:nvPicPr>
          <p:cNvPr id="6" name="Рисунок 5" descr="утренник 8 марта 2009г 028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92280" y="4293096"/>
            <a:ext cx="1803503" cy="2374541"/>
          </a:xfrm>
          <a:prstGeom prst="roundRect">
            <a:avLst/>
          </a:prstGeom>
          <a:ln w="57150">
            <a:solidFill>
              <a:schemeClr val="accent4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614</TotalTime>
  <Words>1057</Words>
  <Application>Microsoft Office PowerPoint</Application>
  <PresentationFormat>Экран (4:3)</PresentationFormat>
  <Paragraphs>152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Капля</vt:lpstr>
      <vt:lpstr>Презентация PowerPoint</vt:lpstr>
      <vt:lpstr>Презентация PowerPoint</vt:lpstr>
      <vt:lpstr> Тема: «будь здоров без докторов» </vt:lpstr>
      <vt:lpstr>I этап: выбор темы</vt:lpstr>
      <vt:lpstr>Тема «Будь здоров без докторов»  ( метод трех вопросов) </vt:lpstr>
      <vt:lpstr>Разработка темы</vt:lpstr>
      <vt:lpstr>II этап: сбор сведений </vt:lpstr>
      <vt:lpstr>III этап: Выбор проектов. </vt:lpstr>
      <vt:lpstr> IV этап: Реализация проектов  Проект «Волшебные пузырьки». (выставка детских рисунков) </vt:lpstr>
      <vt:lpstr>Презентация PowerPoint</vt:lpstr>
      <vt:lpstr>Проект «Лампа Алладина» (выставка детских рисунков)</vt:lpstr>
      <vt:lpstr>Проект «В гостях у Нептуна» (фотоотчет) </vt:lpstr>
      <vt:lpstr>Проект «Закаляйся как сталь» (стенгазета) </vt:lpstr>
      <vt:lpstr>Проект «В гостях у сказки». (сюжетные занятия)</vt:lpstr>
      <vt:lpstr>Проект «Здоровье ребёнка  в ваших руках». (изготовление папки –ширмы) </vt:lpstr>
      <vt:lpstr>Проект «Традиции здоровья». (фотовыставка)</vt:lpstr>
      <vt:lpstr>Проект «Где спрятались витамины». Выставка детских работ (аппликация)</vt:lpstr>
      <vt:lpstr>Проект «Книга сказок». </vt:lpstr>
      <vt:lpstr>Проект « «Мы закаляемся ».  (Выставка рисунков)  </vt:lpstr>
      <vt:lpstr>Презентация PowerPoint</vt:lpstr>
      <vt:lpstr>Презентация PowerPoint</vt:lpstr>
      <vt:lpstr>Презентация PowerPoint</vt:lpstr>
      <vt:lpstr> Проект «Умелые ручки»  (изготовление родителями нестандартного оборудования)</vt:lpstr>
      <vt:lpstr>V этап: презентация проекта Викторина  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Samsung</dc:creator>
  <cp:lastModifiedBy>Марина</cp:lastModifiedBy>
  <cp:revision>74</cp:revision>
  <dcterms:modified xsi:type="dcterms:W3CDTF">2016-12-12T04:09:49Z</dcterms:modified>
</cp:coreProperties>
</file>